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handoutMasterIdLst>
    <p:handoutMasterId r:id="rId61"/>
  </p:handoutMasterIdLst>
  <p:sldIdLst>
    <p:sldId id="423" r:id="rId3"/>
    <p:sldId id="486" r:id="rId4"/>
    <p:sldId id="490" r:id="rId5"/>
    <p:sldId id="424" r:id="rId6"/>
    <p:sldId id="426" r:id="rId7"/>
    <p:sldId id="427" r:id="rId8"/>
    <p:sldId id="428" r:id="rId9"/>
    <p:sldId id="429" r:id="rId10"/>
    <p:sldId id="431" r:id="rId11"/>
    <p:sldId id="491" r:id="rId12"/>
    <p:sldId id="430" r:id="rId13"/>
    <p:sldId id="395" r:id="rId14"/>
    <p:sldId id="435" r:id="rId15"/>
    <p:sldId id="471" r:id="rId16"/>
    <p:sldId id="381" r:id="rId17"/>
    <p:sldId id="495" r:id="rId18"/>
    <p:sldId id="492" r:id="rId19"/>
    <p:sldId id="480" r:id="rId20"/>
    <p:sldId id="482" r:id="rId21"/>
    <p:sldId id="484" r:id="rId22"/>
    <p:sldId id="493" r:id="rId23"/>
    <p:sldId id="438" r:id="rId24"/>
    <p:sldId id="496" r:id="rId25"/>
    <p:sldId id="439" r:id="rId26"/>
    <p:sldId id="497" r:id="rId27"/>
    <p:sldId id="442" r:id="rId28"/>
    <p:sldId id="443" r:id="rId29"/>
    <p:sldId id="444" r:id="rId30"/>
    <p:sldId id="445" r:id="rId31"/>
    <p:sldId id="446" r:id="rId32"/>
    <p:sldId id="447" r:id="rId33"/>
    <p:sldId id="448" r:id="rId34"/>
    <p:sldId id="449" r:id="rId35"/>
    <p:sldId id="450" r:id="rId36"/>
    <p:sldId id="488" r:id="rId37"/>
    <p:sldId id="489" r:id="rId38"/>
    <p:sldId id="451" r:id="rId39"/>
    <p:sldId id="452" r:id="rId40"/>
    <p:sldId id="453" r:id="rId41"/>
    <p:sldId id="454" r:id="rId42"/>
    <p:sldId id="455" r:id="rId43"/>
    <p:sldId id="456" r:id="rId44"/>
    <p:sldId id="457" r:id="rId45"/>
    <p:sldId id="458" r:id="rId46"/>
    <p:sldId id="459" r:id="rId47"/>
    <p:sldId id="460" r:id="rId48"/>
    <p:sldId id="462" r:id="rId49"/>
    <p:sldId id="463" r:id="rId50"/>
    <p:sldId id="464" r:id="rId51"/>
    <p:sldId id="465" r:id="rId52"/>
    <p:sldId id="466" r:id="rId53"/>
    <p:sldId id="494" r:id="rId54"/>
    <p:sldId id="417" r:id="rId55"/>
    <p:sldId id="418" r:id="rId56"/>
    <p:sldId id="419" r:id="rId57"/>
    <p:sldId id="420" r:id="rId58"/>
    <p:sldId id="348" r:id="rId59"/>
  </p:sldIdLst>
  <p:sldSz cx="9144000" cy="6858000" type="screen4x3"/>
  <p:notesSz cx="6808788" cy="99409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01E"/>
    <a:srgbClr val="4D4D4D"/>
    <a:srgbClr val="009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70595" autoAdjust="0"/>
  </p:normalViewPr>
  <p:slideViewPr>
    <p:cSldViewPr>
      <p:cViewPr>
        <p:scale>
          <a:sx n="75" d="100"/>
          <a:sy n="75" d="100"/>
        </p:scale>
        <p:origin x="-12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'EU 28'!$I$33</c:f>
              <c:strCache>
                <c:ptCount val="1"/>
                <c:pt idx="0">
                  <c:v>nb</c:v>
                </c:pt>
              </c:strCache>
            </c:strRef>
          </c:tx>
          <c:invertIfNegative val="0"/>
          <c:cat>
            <c:strRef>
              <c:f>'EU 28'!$H$34:$H$61</c:f>
              <c:strCache>
                <c:ptCount val="28"/>
                <c:pt idx="0">
                  <c:v>IT</c:v>
                </c:pt>
                <c:pt idx="1">
                  <c:v>DE</c:v>
                </c:pt>
                <c:pt idx="2">
                  <c:v>ES</c:v>
                </c:pt>
                <c:pt idx="3">
                  <c:v>UK</c:v>
                </c:pt>
                <c:pt idx="4">
                  <c:v>NL</c:v>
                </c:pt>
                <c:pt idx="5">
                  <c:v>FR</c:v>
                </c:pt>
                <c:pt idx="6">
                  <c:v>BE</c:v>
                </c:pt>
                <c:pt idx="7">
                  <c:v>FI</c:v>
                </c:pt>
                <c:pt idx="8">
                  <c:v>AT</c:v>
                </c:pt>
                <c:pt idx="9">
                  <c:v>PT</c:v>
                </c:pt>
                <c:pt idx="10">
                  <c:v>SE</c:v>
                </c:pt>
                <c:pt idx="11">
                  <c:v>DK</c:v>
                </c:pt>
                <c:pt idx="12">
                  <c:v>EL</c:v>
                </c:pt>
                <c:pt idx="13">
                  <c:v>IE</c:v>
                </c:pt>
                <c:pt idx="14">
                  <c:v>LU</c:v>
                </c:pt>
                <c:pt idx="15">
                  <c:v>PL</c:v>
                </c:pt>
                <c:pt idx="16">
                  <c:v>HR</c:v>
                </c:pt>
                <c:pt idx="17">
                  <c:v>LV</c:v>
                </c:pt>
                <c:pt idx="18">
                  <c:v>RO</c:v>
                </c:pt>
                <c:pt idx="19">
                  <c:v>SI</c:v>
                </c:pt>
                <c:pt idx="20">
                  <c:v>CZ</c:v>
                </c:pt>
                <c:pt idx="21">
                  <c:v>HU</c:v>
                </c:pt>
                <c:pt idx="22">
                  <c:v>SK</c:v>
                </c:pt>
                <c:pt idx="23">
                  <c:v>LT</c:v>
                </c:pt>
                <c:pt idx="24">
                  <c:v>BG</c:v>
                </c:pt>
                <c:pt idx="25">
                  <c:v>CY</c:v>
                </c:pt>
                <c:pt idx="26">
                  <c:v>EE</c:v>
                </c:pt>
                <c:pt idx="27">
                  <c:v>MT</c:v>
                </c:pt>
              </c:strCache>
            </c:strRef>
          </c:cat>
          <c:val>
            <c:numRef>
              <c:f>'EU 28'!$I$34:$I$61</c:f>
              <c:numCache>
                <c:formatCode>General</c:formatCode>
                <c:ptCount val="28"/>
                <c:pt idx="0">
                  <c:v>290</c:v>
                </c:pt>
                <c:pt idx="1">
                  <c:v>282</c:v>
                </c:pt>
                <c:pt idx="2">
                  <c:v>268</c:v>
                </c:pt>
                <c:pt idx="3">
                  <c:v>203</c:v>
                </c:pt>
                <c:pt idx="4">
                  <c:v>191</c:v>
                </c:pt>
                <c:pt idx="5">
                  <c:v>153</c:v>
                </c:pt>
                <c:pt idx="6">
                  <c:v>143</c:v>
                </c:pt>
                <c:pt idx="7">
                  <c:v>112</c:v>
                </c:pt>
                <c:pt idx="8">
                  <c:v>92</c:v>
                </c:pt>
                <c:pt idx="9">
                  <c:v>82</c:v>
                </c:pt>
                <c:pt idx="10">
                  <c:v>75</c:v>
                </c:pt>
                <c:pt idx="11">
                  <c:v>66</c:v>
                </c:pt>
                <c:pt idx="12">
                  <c:v>61</c:v>
                </c:pt>
                <c:pt idx="13">
                  <c:v>50</c:v>
                </c:pt>
                <c:pt idx="14">
                  <c:v>0</c:v>
                </c:pt>
                <c:pt idx="15">
                  <c:v>41</c:v>
                </c:pt>
                <c:pt idx="16">
                  <c:v>32</c:v>
                </c:pt>
                <c:pt idx="17">
                  <c:v>24</c:v>
                </c:pt>
                <c:pt idx="18">
                  <c:v>23</c:v>
                </c:pt>
                <c:pt idx="19">
                  <c:v>21</c:v>
                </c:pt>
                <c:pt idx="20">
                  <c:v>20</c:v>
                </c:pt>
                <c:pt idx="21">
                  <c:v>17</c:v>
                </c:pt>
                <c:pt idx="22">
                  <c:v>15</c:v>
                </c:pt>
                <c:pt idx="23">
                  <c:v>10</c:v>
                </c:pt>
                <c:pt idx="24">
                  <c:v>8</c:v>
                </c:pt>
                <c:pt idx="25">
                  <c:v>8</c:v>
                </c:pt>
                <c:pt idx="26">
                  <c:v>7</c:v>
                </c:pt>
                <c:pt idx="27">
                  <c:v>3</c:v>
                </c:pt>
              </c:numCache>
            </c:numRef>
          </c:val>
        </c:ser>
        <c:dLbls>
          <c:showLegendKey val="0"/>
          <c:showVal val="0"/>
          <c:showCatName val="0"/>
          <c:showSerName val="0"/>
          <c:showPercent val="0"/>
          <c:showBubbleSize val="0"/>
        </c:dLbls>
        <c:gapWidth val="150"/>
        <c:axId val="190710144"/>
        <c:axId val="190722432"/>
      </c:barChart>
      <c:catAx>
        <c:axId val="190710144"/>
        <c:scaling>
          <c:orientation val="minMax"/>
        </c:scaling>
        <c:delete val="0"/>
        <c:axPos val="b"/>
        <c:majorTickMark val="out"/>
        <c:minorTickMark val="none"/>
        <c:tickLblPos val="nextTo"/>
        <c:crossAx val="190722432"/>
        <c:crosses val="autoZero"/>
        <c:auto val="1"/>
        <c:lblAlgn val="ctr"/>
        <c:lblOffset val="100"/>
        <c:noMultiLvlLbl val="0"/>
      </c:catAx>
      <c:valAx>
        <c:axId val="190722432"/>
        <c:scaling>
          <c:orientation val="minMax"/>
        </c:scaling>
        <c:delete val="0"/>
        <c:axPos val="l"/>
        <c:majorGridlines/>
        <c:numFmt formatCode="General" sourceLinked="1"/>
        <c:majorTickMark val="out"/>
        <c:minorTickMark val="none"/>
        <c:tickLblPos val="nextTo"/>
        <c:crossAx val="190710144"/>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Sheet2!$B$38</c:f>
              <c:strCache>
                <c:ptCount val="1"/>
                <c:pt idx="0">
                  <c:v>nb</c:v>
                </c:pt>
              </c:strCache>
            </c:strRef>
          </c:tx>
          <c:spPr>
            <a:solidFill>
              <a:srgbClr val="98C723"/>
            </a:solidFill>
          </c:spPr>
          <c:invertIfNegative val="0"/>
          <c:cat>
            <c:strRef>
              <c:f>Sheet2!$A$39:$A$66</c:f>
              <c:strCache>
                <c:ptCount val="28"/>
                <c:pt idx="0">
                  <c:v>DE</c:v>
                </c:pt>
                <c:pt idx="1">
                  <c:v>ES</c:v>
                </c:pt>
                <c:pt idx="2">
                  <c:v>NL</c:v>
                </c:pt>
                <c:pt idx="3">
                  <c:v>IT</c:v>
                </c:pt>
                <c:pt idx="4">
                  <c:v>FR</c:v>
                </c:pt>
                <c:pt idx="5">
                  <c:v>BE</c:v>
                </c:pt>
                <c:pt idx="6">
                  <c:v>UK</c:v>
                </c:pt>
                <c:pt idx="7">
                  <c:v>FI</c:v>
                </c:pt>
                <c:pt idx="8">
                  <c:v>SE</c:v>
                </c:pt>
                <c:pt idx="9">
                  <c:v>AT</c:v>
                </c:pt>
                <c:pt idx="10">
                  <c:v>DK</c:v>
                </c:pt>
                <c:pt idx="11">
                  <c:v>IE</c:v>
                </c:pt>
                <c:pt idx="12">
                  <c:v>PT</c:v>
                </c:pt>
                <c:pt idx="13">
                  <c:v>EL</c:v>
                </c:pt>
                <c:pt idx="14">
                  <c:v>LU</c:v>
                </c:pt>
                <c:pt idx="15">
                  <c:v>PL</c:v>
                </c:pt>
                <c:pt idx="16">
                  <c:v>HR</c:v>
                </c:pt>
                <c:pt idx="17">
                  <c:v>SK</c:v>
                </c:pt>
                <c:pt idx="18">
                  <c:v>HU</c:v>
                </c:pt>
                <c:pt idx="19">
                  <c:v>RO</c:v>
                </c:pt>
                <c:pt idx="20">
                  <c:v>CY</c:v>
                </c:pt>
                <c:pt idx="21">
                  <c:v>EE</c:v>
                </c:pt>
                <c:pt idx="22">
                  <c:v>LT</c:v>
                </c:pt>
                <c:pt idx="23">
                  <c:v>LV</c:v>
                </c:pt>
                <c:pt idx="24">
                  <c:v>SI</c:v>
                </c:pt>
                <c:pt idx="25">
                  <c:v>CZ</c:v>
                </c:pt>
                <c:pt idx="26">
                  <c:v>BG</c:v>
                </c:pt>
                <c:pt idx="27">
                  <c:v>MT</c:v>
                </c:pt>
              </c:strCache>
            </c:strRef>
          </c:cat>
          <c:val>
            <c:numRef>
              <c:f>Sheet2!$B$39:$B$66</c:f>
              <c:numCache>
                <c:formatCode>General</c:formatCode>
                <c:ptCount val="28"/>
                <c:pt idx="0">
                  <c:v>94</c:v>
                </c:pt>
                <c:pt idx="1">
                  <c:v>84</c:v>
                </c:pt>
                <c:pt idx="2">
                  <c:v>81</c:v>
                </c:pt>
                <c:pt idx="3">
                  <c:v>74</c:v>
                </c:pt>
                <c:pt idx="4">
                  <c:v>61</c:v>
                </c:pt>
                <c:pt idx="5">
                  <c:v>58</c:v>
                </c:pt>
                <c:pt idx="6">
                  <c:v>48</c:v>
                </c:pt>
                <c:pt idx="7">
                  <c:v>43</c:v>
                </c:pt>
                <c:pt idx="8">
                  <c:v>35</c:v>
                </c:pt>
                <c:pt idx="9">
                  <c:v>21</c:v>
                </c:pt>
                <c:pt idx="10">
                  <c:v>15</c:v>
                </c:pt>
                <c:pt idx="11">
                  <c:v>14</c:v>
                </c:pt>
                <c:pt idx="12">
                  <c:v>13</c:v>
                </c:pt>
                <c:pt idx="13">
                  <c:v>8</c:v>
                </c:pt>
                <c:pt idx="14">
                  <c:v>0</c:v>
                </c:pt>
                <c:pt idx="15">
                  <c:v>11</c:v>
                </c:pt>
                <c:pt idx="16">
                  <c:v>9</c:v>
                </c:pt>
                <c:pt idx="17">
                  <c:v>9</c:v>
                </c:pt>
                <c:pt idx="18">
                  <c:v>6</c:v>
                </c:pt>
                <c:pt idx="19">
                  <c:v>3</c:v>
                </c:pt>
                <c:pt idx="20">
                  <c:v>1</c:v>
                </c:pt>
                <c:pt idx="21">
                  <c:v>1</c:v>
                </c:pt>
                <c:pt idx="22">
                  <c:v>1</c:v>
                </c:pt>
                <c:pt idx="23">
                  <c:v>1</c:v>
                </c:pt>
                <c:pt idx="24">
                  <c:v>1</c:v>
                </c:pt>
                <c:pt idx="25">
                  <c:v>0</c:v>
                </c:pt>
                <c:pt idx="26">
                  <c:v>0</c:v>
                </c:pt>
                <c:pt idx="27">
                  <c:v>0</c:v>
                </c:pt>
              </c:numCache>
            </c:numRef>
          </c:val>
        </c:ser>
        <c:dLbls>
          <c:showLegendKey val="0"/>
          <c:showVal val="0"/>
          <c:showCatName val="0"/>
          <c:showSerName val="0"/>
          <c:showPercent val="0"/>
          <c:showBubbleSize val="0"/>
        </c:dLbls>
        <c:gapWidth val="150"/>
        <c:axId val="94359552"/>
        <c:axId val="94361088"/>
      </c:barChart>
      <c:catAx>
        <c:axId val="94359552"/>
        <c:scaling>
          <c:orientation val="minMax"/>
        </c:scaling>
        <c:delete val="0"/>
        <c:axPos val="b"/>
        <c:majorTickMark val="out"/>
        <c:minorTickMark val="none"/>
        <c:tickLblPos val="nextTo"/>
        <c:txPr>
          <a:bodyPr/>
          <a:lstStyle/>
          <a:p>
            <a:pPr>
              <a:defRPr sz="1400"/>
            </a:pPr>
            <a:endParaRPr lang="en-US"/>
          </a:p>
        </c:txPr>
        <c:crossAx val="94361088"/>
        <c:crosses val="autoZero"/>
        <c:auto val="1"/>
        <c:lblAlgn val="ctr"/>
        <c:lblOffset val="100"/>
        <c:noMultiLvlLbl val="0"/>
      </c:catAx>
      <c:valAx>
        <c:axId val="94361088"/>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94359552"/>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'Beneficiaries by call'!$B$1</c:f>
              <c:strCache>
                <c:ptCount val="1"/>
                <c:pt idx="0">
                  <c:v>2014</c:v>
                </c:pt>
              </c:strCache>
            </c:strRef>
          </c:tx>
          <c:invertIfNegative val="0"/>
          <c:cat>
            <c:strRef>
              <c:f>'Beneficiaries by call'!$A$2:$A$29</c:f>
              <c:strCache>
                <c:ptCount val="28"/>
                <c:pt idx="0">
                  <c:v>ES</c:v>
                </c:pt>
                <c:pt idx="1">
                  <c:v>IT</c:v>
                </c:pt>
                <c:pt idx="2">
                  <c:v>FR</c:v>
                </c:pt>
                <c:pt idx="3">
                  <c:v>DE</c:v>
                </c:pt>
                <c:pt idx="4">
                  <c:v>BE</c:v>
                </c:pt>
                <c:pt idx="5">
                  <c:v>NL</c:v>
                </c:pt>
                <c:pt idx="6">
                  <c:v>UK</c:v>
                </c:pt>
                <c:pt idx="7">
                  <c:v>FI</c:v>
                </c:pt>
                <c:pt idx="8">
                  <c:v>AT</c:v>
                </c:pt>
                <c:pt idx="9">
                  <c:v>IE</c:v>
                </c:pt>
                <c:pt idx="10">
                  <c:v>PT</c:v>
                </c:pt>
                <c:pt idx="11">
                  <c:v>SE</c:v>
                </c:pt>
                <c:pt idx="12">
                  <c:v>DK</c:v>
                </c:pt>
                <c:pt idx="13">
                  <c:v>EL</c:v>
                </c:pt>
                <c:pt idx="14">
                  <c:v>LU</c:v>
                </c:pt>
                <c:pt idx="15">
                  <c:v>PL</c:v>
                </c:pt>
                <c:pt idx="16">
                  <c:v>HR</c:v>
                </c:pt>
                <c:pt idx="17">
                  <c:v>RO</c:v>
                </c:pt>
                <c:pt idx="18">
                  <c:v>HU</c:v>
                </c:pt>
                <c:pt idx="19">
                  <c:v>SK</c:v>
                </c:pt>
                <c:pt idx="20">
                  <c:v>CY</c:v>
                </c:pt>
                <c:pt idx="21">
                  <c:v>EE</c:v>
                </c:pt>
                <c:pt idx="22">
                  <c:v>SI</c:v>
                </c:pt>
                <c:pt idx="23">
                  <c:v>LT</c:v>
                </c:pt>
                <c:pt idx="24">
                  <c:v>LV</c:v>
                </c:pt>
                <c:pt idx="25">
                  <c:v>BG</c:v>
                </c:pt>
                <c:pt idx="26">
                  <c:v>CZ</c:v>
                </c:pt>
                <c:pt idx="27">
                  <c:v>MT</c:v>
                </c:pt>
              </c:strCache>
            </c:strRef>
          </c:cat>
          <c:val>
            <c:numRef>
              <c:f>'Beneficiaries by call'!$B$2:$B$29</c:f>
              <c:numCache>
                <c:formatCode>General</c:formatCode>
                <c:ptCount val="28"/>
                <c:pt idx="0">
                  <c:v>6</c:v>
                </c:pt>
                <c:pt idx="1">
                  <c:v>7</c:v>
                </c:pt>
                <c:pt idx="2">
                  <c:v>5</c:v>
                </c:pt>
                <c:pt idx="3">
                  <c:v>23</c:v>
                </c:pt>
                <c:pt idx="4">
                  <c:v>9</c:v>
                </c:pt>
                <c:pt idx="5">
                  <c:v>19</c:v>
                </c:pt>
                <c:pt idx="6">
                  <c:v>6</c:v>
                </c:pt>
                <c:pt idx="7">
                  <c:v>16</c:v>
                </c:pt>
                <c:pt idx="8">
                  <c:v>4</c:v>
                </c:pt>
                <c:pt idx="9">
                  <c:v>0</c:v>
                </c:pt>
                <c:pt idx="10">
                  <c:v>3</c:v>
                </c:pt>
                <c:pt idx="11">
                  <c:v>6</c:v>
                </c:pt>
                <c:pt idx="12">
                  <c:v>1</c:v>
                </c:pt>
                <c:pt idx="13">
                  <c:v>0</c:v>
                </c:pt>
                <c:pt idx="14">
                  <c:v>0</c:v>
                </c:pt>
                <c:pt idx="15">
                  <c:v>0</c:v>
                </c:pt>
                <c:pt idx="16">
                  <c:v>0</c:v>
                </c:pt>
                <c:pt idx="17">
                  <c:v>0</c:v>
                </c:pt>
                <c:pt idx="18">
                  <c:v>0</c:v>
                </c:pt>
                <c:pt idx="19">
                  <c:v>1</c:v>
                </c:pt>
                <c:pt idx="20">
                  <c:v>0</c:v>
                </c:pt>
                <c:pt idx="21">
                  <c:v>0</c:v>
                </c:pt>
                <c:pt idx="22">
                  <c:v>0</c:v>
                </c:pt>
                <c:pt idx="23">
                  <c:v>1</c:v>
                </c:pt>
                <c:pt idx="24">
                  <c:v>1</c:v>
                </c:pt>
                <c:pt idx="25">
                  <c:v>0</c:v>
                </c:pt>
                <c:pt idx="26">
                  <c:v>0</c:v>
                </c:pt>
                <c:pt idx="27">
                  <c:v>0</c:v>
                </c:pt>
              </c:numCache>
            </c:numRef>
          </c:val>
        </c:ser>
        <c:ser>
          <c:idx val="1"/>
          <c:order val="1"/>
          <c:tx>
            <c:strRef>
              <c:f>'Beneficiaries by call'!$C$1</c:f>
              <c:strCache>
                <c:ptCount val="1"/>
                <c:pt idx="0">
                  <c:v>2015</c:v>
                </c:pt>
              </c:strCache>
            </c:strRef>
          </c:tx>
          <c:invertIfNegative val="0"/>
          <c:cat>
            <c:strRef>
              <c:f>'Beneficiaries by call'!$A$2:$A$29</c:f>
              <c:strCache>
                <c:ptCount val="28"/>
                <c:pt idx="0">
                  <c:v>ES</c:v>
                </c:pt>
                <c:pt idx="1">
                  <c:v>IT</c:v>
                </c:pt>
                <c:pt idx="2">
                  <c:v>FR</c:v>
                </c:pt>
                <c:pt idx="3">
                  <c:v>DE</c:v>
                </c:pt>
                <c:pt idx="4">
                  <c:v>BE</c:v>
                </c:pt>
                <c:pt idx="5">
                  <c:v>NL</c:v>
                </c:pt>
                <c:pt idx="6">
                  <c:v>UK</c:v>
                </c:pt>
                <c:pt idx="7">
                  <c:v>FI</c:v>
                </c:pt>
                <c:pt idx="8">
                  <c:v>AT</c:v>
                </c:pt>
                <c:pt idx="9">
                  <c:v>IE</c:v>
                </c:pt>
                <c:pt idx="10">
                  <c:v>PT</c:v>
                </c:pt>
                <c:pt idx="11">
                  <c:v>SE</c:v>
                </c:pt>
                <c:pt idx="12">
                  <c:v>DK</c:v>
                </c:pt>
                <c:pt idx="13">
                  <c:v>EL</c:v>
                </c:pt>
                <c:pt idx="14">
                  <c:v>LU</c:v>
                </c:pt>
                <c:pt idx="15">
                  <c:v>PL</c:v>
                </c:pt>
                <c:pt idx="16">
                  <c:v>HR</c:v>
                </c:pt>
                <c:pt idx="17">
                  <c:v>RO</c:v>
                </c:pt>
                <c:pt idx="18">
                  <c:v>HU</c:v>
                </c:pt>
                <c:pt idx="19">
                  <c:v>SK</c:v>
                </c:pt>
                <c:pt idx="20">
                  <c:v>CY</c:v>
                </c:pt>
                <c:pt idx="21">
                  <c:v>EE</c:v>
                </c:pt>
                <c:pt idx="22">
                  <c:v>SI</c:v>
                </c:pt>
                <c:pt idx="23">
                  <c:v>LT</c:v>
                </c:pt>
                <c:pt idx="24">
                  <c:v>LV</c:v>
                </c:pt>
                <c:pt idx="25">
                  <c:v>BG</c:v>
                </c:pt>
                <c:pt idx="26">
                  <c:v>CZ</c:v>
                </c:pt>
                <c:pt idx="27">
                  <c:v>MT</c:v>
                </c:pt>
              </c:strCache>
            </c:strRef>
          </c:cat>
          <c:val>
            <c:numRef>
              <c:f>'Beneficiaries by call'!$C$2:$C$29</c:f>
              <c:numCache>
                <c:formatCode>General</c:formatCode>
                <c:ptCount val="28"/>
                <c:pt idx="0">
                  <c:v>24</c:v>
                </c:pt>
                <c:pt idx="1">
                  <c:v>25</c:v>
                </c:pt>
                <c:pt idx="2">
                  <c:v>19</c:v>
                </c:pt>
                <c:pt idx="3">
                  <c:v>41</c:v>
                </c:pt>
                <c:pt idx="4">
                  <c:v>21</c:v>
                </c:pt>
                <c:pt idx="5">
                  <c:v>36</c:v>
                </c:pt>
                <c:pt idx="6">
                  <c:v>20</c:v>
                </c:pt>
                <c:pt idx="7">
                  <c:v>15</c:v>
                </c:pt>
                <c:pt idx="8">
                  <c:v>9</c:v>
                </c:pt>
                <c:pt idx="9">
                  <c:v>6</c:v>
                </c:pt>
                <c:pt idx="10">
                  <c:v>4</c:v>
                </c:pt>
                <c:pt idx="11">
                  <c:v>23</c:v>
                </c:pt>
                <c:pt idx="12">
                  <c:v>10</c:v>
                </c:pt>
                <c:pt idx="13">
                  <c:v>5</c:v>
                </c:pt>
                <c:pt idx="14">
                  <c:v>0</c:v>
                </c:pt>
                <c:pt idx="15">
                  <c:v>2</c:v>
                </c:pt>
                <c:pt idx="16">
                  <c:v>4</c:v>
                </c:pt>
                <c:pt idx="17">
                  <c:v>2</c:v>
                </c:pt>
                <c:pt idx="18">
                  <c:v>5</c:v>
                </c:pt>
                <c:pt idx="19">
                  <c:v>4</c:v>
                </c:pt>
                <c:pt idx="20">
                  <c:v>0</c:v>
                </c:pt>
                <c:pt idx="21">
                  <c:v>1</c:v>
                </c:pt>
                <c:pt idx="22">
                  <c:v>1</c:v>
                </c:pt>
                <c:pt idx="23">
                  <c:v>0</c:v>
                </c:pt>
                <c:pt idx="24">
                  <c:v>0</c:v>
                </c:pt>
                <c:pt idx="25">
                  <c:v>0</c:v>
                </c:pt>
                <c:pt idx="26">
                  <c:v>0</c:v>
                </c:pt>
                <c:pt idx="27">
                  <c:v>0</c:v>
                </c:pt>
              </c:numCache>
            </c:numRef>
          </c:val>
        </c:ser>
        <c:ser>
          <c:idx val="2"/>
          <c:order val="2"/>
          <c:tx>
            <c:strRef>
              <c:f>'Beneficiaries by call'!$D$1</c:f>
              <c:strCache>
                <c:ptCount val="1"/>
                <c:pt idx="0">
                  <c:v>2016</c:v>
                </c:pt>
              </c:strCache>
            </c:strRef>
          </c:tx>
          <c:invertIfNegative val="0"/>
          <c:cat>
            <c:strRef>
              <c:f>'Beneficiaries by call'!$A$2:$A$29</c:f>
              <c:strCache>
                <c:ptCount val="28"/>
                <c:pt idx="0">
                  <c:v>ES</c:v>
                </c:pt>
                <c:pt idx="1">
                  <c:v>IT</c:v>
                </c:pt>
                <c:pt idx="2">
                  <c:v>FR</c:v>
                </c:pt>
                <c:pt idx="3">
                  <c:v>DE</c:v>
                </c:pt>
                <c:pt idx="4">
                  <c:v>BE</c:v>
                </c:pt>
                <c:pt idx="5">
                  <c:v>NL</c:v>
                </c:pt>
                <c:pt idx="6">
                  <c:v>UK</c:v>
                </c:pt>
                <c:pt idx="7">
                  <c:v>FI</c:v>
                </c:pt>
                <c:pt idx="8">
                  <c:v>AT</c:v>
                </c:pt>
                <c:pt idx="9">
                  <c:v>IE</c:v>
                </c:pt>
                <c:pt idx="10">
                  <c:v>PT</c:v>
                </c:pt>
                <c:pt idx="11">
                  <c:v>SE</c:v>
                </c:pt>
                <c:pt idx="12">
                  <c:v>DK</c:v>
                </c:pt>
                <c:pt idx="13">
                  <c:v>EL</c:v>
                </c:pt>
                <c:pt idx="14">
                  <c:v>LU</c:v>
                </c:pt>
                <c:pt idx="15">
                  <c:v>PL</c:v>
                </c:pt>
                <c:pt idx="16">
                  <c:v>HR</c:v>
                </c:pt>
                <c:pt idx="17">
                  <c:v>RO</c:v>
                </c:pt>
                <c:pt idx="18">
                  <c:v>HU</c:v>
                </c:pt>
                <c:pt idx="19">
                  <c:v>SK</c:v>
                </c:pt>
                <c:pt idx="20">
                  <c:v>CY</c:v>
                </c:pt>
                <c:pt idx="21">
                  <c:v>EE</c:v>
                </c:pt>
                <c:pt idx="22">
                  <c:v>SI</c:v>
                </c:pt>
                <c:pt idx="23">
                  <c:v>LT</c:v>
                </c:pt>
                <c:pt idx="24">
                  <c:v>LV</c:v>
                </c:pt>
                <c:pt idx="25">
                  <c:v>BG</c:v>
                </c:pt>
                <c:pt idx="26">
                  <c:v>CZ</c:v>
                </c:pt>
                <c:pt idx="27">
                  <c:v>MT</c:v>
                </c:pt>
              </c:strCache>
            </c:strRef>
          </c:cat>
          <c:val>
            <c:numRef>
              <c:f>'Beneficiaries by call'!$D$2:$D$29</c:f>
              <c:numCache>
                <c:formatCode>General</c:formatCode>
                <c:ptCount val="28"/>
                <c:pt idx="0">
                  <c:v>55</c:v>
                </c:pt>
                <c:pt idx="1">
                  <c:v>42</c:v>
                </c:pt>
                <c:pt idx="2">
                  <c:v>37</c:v>
                </c:pt>
                <c:pt idx="3">
                  <c:v>34</c:v>
                </c:pt>
                <c:pt idx="4">
                  <c:v>28</c:v>
                </c:pt>
                <c:pt idx="5">
                  <c:v>27</c:v>
                </c:pt>
                <c:pt idx="6">
                  <c:v>22</c:v>
                </c:pt>
                <c:pt idx="7">
                  <c:v>12</c:v>
                </c:pt>
                <c:pt idx="8">
                  <c:v>8</c:v>
                </c:pt>
                <c:pt idx="9">
                  <c:v>8</c:v>
                </c:pt>
                <c:pt idx="10">
                  <c:v>6</c:v>
                </c:pt>
                <c:pt idx="11">
                  <c:v>6</c:v>
                </c:pt>
                <c:pt idx="12">
                  <c:v>4</c:v>
                </c:pt>
                <c:pt idx="13">
                  <c:v>3</c:v>
                </c:pt>
                <c:pt idx="14">
                  <c:v>0</c:v>
                </c:pt>
                <c:pt idx="15">
                  <c:v>9</c:v>
                </c:pt>
                <c:pt idx="16">
                  <c:v>5</c:v>
                </c:pt>
                <c:pt idx="17">
                  <c:v>1</c:v>
                </c:pt>
                <c:pt idx="18">
                  <c:v>1</c:v>
                </c:pt>
                <c:pt idx="19">
                  <c:v>4</c:v>
                </c:pt>
                <c:pt idx="20">
                  <c:v>1</c:v>
                </c:pt>
                <c:pt idx="21">
                  <c:v>0</c:v>
                </c:pt>
                <c:pt idx="22">
                  <c:v>0</c:v>
                </c:pt>
                <c:pt idx="23">
                  <c:v>0</c:v>
                </c:pt>
                <c:pt idx="24">
                  <c:v>0</c:v>
                </c:pt>
                <c:pt idx="25">
                  <c:v>0</c:v>
                </c:pt>
                <c:pt idx="26">
                  <c:v>0</c:v>
                </c:pt>
                <c:pt idx="27">
                  <c:v>0</c:v>
                </c:pt>
              </c:numCache>
            </c:numRef>
          </c:val>
        </c:ser>
        <c:dLbls>
          <c:showLegendKey val="0"/>
          <c:showVal val="0"/>
          <c:showCatName val="0"/>
          <c:showSerName val="0"/>
          <c:showPercent val="0"/>
          <c:showBubbleSize val="0"/>
        </c:dLbls>
        <c:gapWidth val="150"/>
        <c:axId val="94567808"/>
        <c:axId val="198812800"/>
      </c:barChart>
      <c:catAx>
        <c:axId val="94567808"/>
        <c:scaling>
          <c:orientation val="minMax"/>
        </c:scaling>
        <c:delete val="0"/>
        <c:axPos val="b"/>
        <c:numFmt formatCode="General" sourceLinked="1"/>
        <c:majorTickMark val="none"/>
        <c:minorTickMark val="none"/>
        <c:tickLblPos val="nextTo"/>
        <c:crossAx val="198812800"/>
        <c:crosses val="autoZero"/>
        <c:auto val="1"/>
        <c:lblAlgn val="ctr"/>
        <c:lblOffset val="100"/>
        <c:noMultiLvlLbl val="0"/>
      </c:catAx>
      <c:valAx>
        <c:axId val="198812800"/>
        <c:scaling>
          <c:orientation val="minMax"/>
        </c:scaling>
        <c:delete val="0"/>
        <c:axPos val="l"/>
        <c:majorGridlines/>
        <c:numFmt formatCode="General" sourceLinked="1"/>
        <c:majorTickMark val="none"/>
        <c:minorTickMark val="none"/>
        <c:tickLblPos val="nextTo"/>
        <c:crossAx val="94567808"/>
        <c:crosses val="autoZero"/>
        <c:crossBetween val="between"/>
      </c:valAx>
    </c:plotArea>
    <c:legend>
      <c:legendPos val="r"/>
      <c:legendEntry>
        <c:idx val="0"/>
        <c:txPr>
          <a:bodyPr/>
          <a:lstStyle/>
          <a:p>
            <a:pPr>
              <a:defRPr sz="1100"/>
            </a:pPr>
            <a:endParaRPr lang="en-US"/>
          </a:p>
        </c:txPr>
      </c:legendEntry>
      <c:layout>
        <c:manualLayout>
          <c:xMode val="edge"/>
          <c:yMode val="edge"/>
          <c:x val="0.93478181911411551"/>
          <c:y val="0.42691925009917919"/>
          <c:w val="6.5218180885884477E-2"/>
          <c:h val="0.19196404515358456"/>
        </c:manualLayout>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D2789-B456-40A3-85E4-428866A21E1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nl-BE"/>
        </a:p>
      </dgm:t>
    </dgm:pt>
    <dgm:pt modelId="{5F2A789A-43E0-4465-AD2E-18CBA595A33A}">
      <dgm:prSet phldrT="[Text]" custT="1"/>
      <dgm:spPr/>
      <dgm:t>
        <a:bodyPr/>
        <a:lstStyle/>
        <a:p>
          <a:r>
            <a:rPr lang="nl-BE" sz="2000" dirty="0" smtClean="0"/>
            <a:t>Admissibility check</a:t>
          </a:r>
          <a:endParaRPr lang="nl-BE" sz="2000" dirty="0"/>
        </a:p>
      </dgm:t>
    </dgm:pt>
    <dgm:pt modelId="{7DD68B71-7923-4FBC-9527-21A7F5D6803E}" type="parTrans" cxnId="{3D5DDADD-3BCE-488C-8988-6A88A4DF2BAE}">
      <dgm:prSet/>
      <dgm:spPr/>
      <dgm:t>
        <a:bodyPr/>
        <a:lstStyle/>
        <a:p>
          <a:endParaRPr lang="nl-BE"/>
        </a:p>
      </dgm:t>
    </dgm:pt>
    <dgm:pt modelId="{213752ED-3FFC-4B9D-A35B-AA9BFB6DAF88}" type="sibTrans" cxnId="{3D5DDADD-3BCE-488C-8988-6A88A4DF2BAE}">
      <dgm:prSet/>
      <dgm:spPr/>
      <dgm:t>
        <a:bodyPr/>
        <a:lstStyle/>
        <a:p>
          <a:endParaRPr lang="nl-BE"/>
        </a:p>
      </dgm:t>
    </dgm:pt>
    <dgm:pt modelId="{A9FBCE77-665E-479B-8F27-47FD07D302CA}">
      <dgm:prSet phldrT="[Text]" custT="1"/>
      <dgm:spPr/>
      <dgm:t>
        <a:bodyPr/>
        <a:lstStyle/>
        <a:p>
          <a:r>
            <a:rPr lang="nl-BE" sz="2000" dirty="0" smtClean="0">
              <a:solidFill>
                <a:schemeClr val="bg1"/>
              </a:solidFill>
            </a:rPr>
            <a:t>Evaluation of proposals</a:t>
          </a:r>
          <a:endParaRPr lang="nl-BE" sz="2000" dirty="0">
            <a:solidFill>
              <a:schemeClr val="bg1"/>
            </a:solidFill>
          </a:endParaRPr>
        </a:p>
      </dgm:t>
    </dgm:pt>
    <dgm:pt modelId="{0C5BD342-B78B-4D2A-87E0-9A3CE8E1EEFC}" type="parTrans" cxnId="{6C85159F-1119-4394-AC1C-A4DC42D32E8E}">
      <dgm:prSet/>
      <dgm:spPr/>
      <dgm:t>
        <a:bodyPr/>
        <a:lstStyle/>
        <a:p>
          <a:endParaRPr lang="nl-BE"/>
        </a:p>
      </dgm:t>
    </dgm:pt>
    <dgm:pt modelId="{3B7A988E-32D0-4C53-A081-56CDF8893505}" type="sibTrans" cxnId="{6C85159F-1119-4394-AC1C-A4DC42D32E8E}">
      <dgm:prSet/>
      <dgm:spPr/>
      <dgm:t>
        <a:bodyPr/>
        <a:lstStyle/>
        <a:p>
          <a:endParaRPr lang="nl-BE"/>
        </a:p>
      </dgm:t>
    </dgm:pt>
    <dgm:pt modelId="{9922108B-7419-410D-A2E2-35F874712F7B}">
      <dgm:prSet phldrT="[Text]" custT="1"/>
      <dgm:spPr/>
      <dgm:t>
        <a:bodyPr/>
        <a:lstStyle/>
        <a:p>
          <a:r>
            <a:rPr lang="nl-BE" sz="2000" dirty="0" smtClean="0">
              <a:solidFill>
                <a:schemeClr val="bg1"/>
              </a:solidFill>
            </a:rPr>
            <a:t>Grant preparation</a:t>
          </a:r>
          <a:endParaRPr lang="nl-BE" sz="2000" dirty="0">
            <a:solidFill>
              <a:schemeClr val="bg1"/>
            </a:solidFill>
          </a:endParaRPr>
        </a:p>
      </dgm:t>
    </dgm:pt>
    <dgm:pt modelId="{2CC50C79-CA91-44FC-9736-D4A5183134F5}" type="parTrans" cxnId="{7E5B73E7-0CE5-4422-8FA1-B8861728B08A}">
      <dgm:prSet/>
      <dgm:spPr/>
      <dgm:t>
        <a:bodyPr/>
        <a:lstStyle/>
        <a:p>
          <a:endParaRPr lang="nl-BE"/>
        </a:p>
      </dgm:t>
    </dgm:pt>
    <dgm:pt modelId="{3A1BD40B-F828-4B7F-B583-44DDCF3A4ACF}" type="sibTrans" cxnId="{7E5B73E7-0CE5-4422-8FA1-B8861728B08A}">
      <dgm:prSet/>
      <dgm:spPr/>
      <dgm:t>
        <a:bodyPr/>
        <a:lstStyle/>
        <a:p>
          <a:endParaRPr lang="nl-BE"/>
        </a:p>
      </dgm:t>
    </dgm:pt>
    <dgm:pt modelId="{BEFCB98A-1B05-408A-ACE0-EDB6D2681328}">
      <dgm:prSet phldrT="[Text]" custT="1"/>
      <dgm:spPr/>
      <dgm:t>
        <a:bodyPr/>
        <a:lstStyle/>
        <a:p>
          <a:r>
            <a:rPr lang="nl-BE" sz="2000" dirty="0" smtClean="0">
              <a:solidFill>
                <a:schemeClr val="tx1"/>
              </a:solidFill>
            </a:rPr>
            <a:t>Grant signature</a:t>
          </a:r>
          <a:endParaRPr lang="nl-BE" sz="2000" dirty="0">
            <a:solidFill>
              <a:schemeClr val="tx1"/>
            </a:solidFill>
          </a:endParaRPr>
        </a:p>
      </dgm:t>
    </dgm:pt>
    <dgm:pt modelId="{C3131ED3-06DE-4BA5-8FDF-EEB2834FB17C}" type="parTrans" cxnId="{24C02CDE-FB08-4389-B63F-F91C8E4B7FCB}">
      <dgm:prSet/>
      <dgm:spPr/>
      <dgm:t>
        <a:bodyPr/>
        <a:lstStyle/>
        <a:p>
          <a:endParaRPr lang="nl-BE"/>
        </a:p>
      </dgm:t>
    </dgm:pt>
    <dgm:pt modelId="{922A1255-07AF-4A1F-AE1E-8EB27FB6A910}" type="sibTrans" cxnId="{24C02CDE-FB08-4389-B63F-F91C8E4B7FCB}">
      <dgm:prSet/>
      <dgm:spPr/>
      <dgm:t>
        <a:bodyPr/>
        <a:lstStyle/>
        <a:p>
          <a:endParaRPr lang="nl-BE"/>
        </a:p>
      </dgm:t>
    </dgm:pt>
    <dgm:pt modelId="{F92992CE-87A5-47AE-923B-BF52CF0018D7}">
      <dgm:prSet phldrT="[Text]" custT="1"/>
      <dgm:spPr/>
      <dgm:t>
        <a:bodyPr/>
        <a:lstStyle/>
        <a:p>
          <a:r>
            <a:rPr lang="nl-BE" sz="2000" dirty="0" smtClean="0"/>
            <a:t>Eligibility</a:t>
          </a:r>
          <a:r>
            <a:rPr lang="nl-BE" sz="1800" dirty="0" smtClean="0"/>
            <a:t> check</a:t>
          </a:r>
          <a:endParaRPr lang="nl-BE" sz="1800" dirty="0"/>
        </a:p>
      </dgm:t>
    </dgm:pt>
    <dgm:pt modelId="{97B64392-11EB-4D11-B861-94E9677A9D6B}" type="parTrans" cxnId="{88EE06E7-6A2A-4E4A-B85F-781C3CCC2743}">
      <dgm:prSet/>
      <dgm:spPr/>
      <dgm:t>
        <a:bodyPr/>
        <a:lstStyle/>
        <a:p>
          <a:endParaRPr lang="en-GB"/>
        </a:p>
      </dgm:t>
    </dgm:pt>
    <dgm:pt modelId="{56C22C0B-0611-4FB4-86CD-728D3663C6A2}" type="sibTrans" cxnId="{88EE06E7-6A2A-4E4A-B85F-781C3CCC2743}">
      <dgm:prSet/>
      <dgm:spPr/>
      <dgm:t>
        <a:bodyPr/>
        <a:lstStyle/>
        <a:p>
          <a:endParaRPr lang="en-GB"/>
        </a:p>
      </dgm:t>
    </dgm:pt>
    <dgm:pt modelId="{6E6736C0-6252-4776-8071-E061F1DE5AE0}" type="pres">
      <dgm:prSet presAssocID="{029D2789-B456-40A3-85E4-428866A21E1B}" presName="CompostProcess" presStyleCnt="0">
        <dgm:presLayoutVars>
          <dgm:dir/>
          <dgm:resizeHandles val="exact"/>
        </dgm:presLayoutVars>
      </dgm:prSet>
      <dgm:spPr/>
      <dgm:t>
        <a:bodyPr/>
        <a:lstStyle/>
        <a:p>
          <a:endParaRPr lang="nl-BE"/>
        </a:p>
      </dgm:t>
    </dgm:pt>
    <dgm:pt modelId="{53B3C6C4-38AB-4C6C-878B-04DAC85F091A}" type="pres">
      <dgm:prSet presAssocID="{029D2789-B456-40A3-85E4-428866A21E1B}" presName="arrow" presStyleLbl="bgShp" presStyleIdx="0" presStyleCnt="1" custScaleX="117647" custLinFactNeighborX="359" custLinFactNeighborY="-509"/>
      <dgm:spPr/>
    </dgm:pt>
    <dgm:pt modelId="{B3BF351D-3858-40F5-8169-611B1419F74D}" type="pres">
      <dgm:prSet presAssocID="{029D2789-B456-40A3-85E4-428866A21E1B}" presName="linearProcess" presStyleCnt="0"/>
      <dgm:spPr/>
    </dgm:pt>
    <dgm:pt modelId="{8C28AC5B-7ABF-4A8E-B493-D115E0519E6B}" type="pres">
      <dgm:prSet presAssocID="{5F2A789A-43E0-4465-AD2E-18CBA595A33A}" presName="textNode" presStyleLbl="node1" presStyleIdx="0" presStyleCnt="5" custScaleX="38932" custLinFactNeighborX="60711" custLinFactNeighborY="527">
        <dgm:presLayoutVars>
          <dgm:bulletEnabled val="1"/>
        </dgm:presLayoutVars>
      </dgm:prSet>
      <dgm:spPr/>
      <dgm:t>
        <a:bodyPr/>
        <a:lstStyle/>
        <a:p>
          <a:endParaRPr lang="nl-BE"/>
        </a:p>
      </dgm:t>
    </dgm:pt>
    <dgm:pt modelId="{11DD950A-D5DC-43AE-849D-9931171D74C3}" type="pres">
      <dgm:prSet presAssocID="{213752ED-3FFC-4B9D-A35B-AA9BFB6DAF88}" presName="sibTrans" presStyleCnt="0"/>
      <dgm:spPr/>
    </dgm:pt>
    <dgm:pt modelId="{01DDFD51-DC8E-4F1D-94AD-0BC1DDE49BA9}" type="pres">
      <dgm:prSet presAssocID="{F92992CE-87A5-47AE-923B-BF52CF0018D7}" presName="textNode" presStyleLbl="node1" presStyleIdx="1" presStyleCnt="5" custScaleX="42022" custLinFactNeighborX="60711" custLinFactNeighborY="527">
        <dgm:presLayoutVars>
          <dgm:bulletEnabled val="1"/>
        </dgm:presLayoutVars>
      </dgm:prSet>
      <dgm:spPr/>
      <dgm:t>
        <a:bodyPr/>
        <a:lstStyle/>
        <a:p>
          <a:endParaRPr lang="en-GB"/>
        </a:p>
      </dgm:t>
    </dgm:pt>
    <dgm:pt modelId="{1643688C-D9C4-4C7F-A6AB-9B8908E13D04}" type="pres">
      <dgm:prSet presAssocID="{56C22C0B-0611-4FB4-86CD-728D3663C6A2}" presName="sibTrans" presStyleCnt="0"/>
      <dgm:spPr/>
    </dgm:pt>
    <dgm:pt modelId="{C0E03AD9-E18A-4A5C-AB3E-1E2B44D43B44}" type="pres">
      <dgm:prSet presAssocID="{A9FBCE77-665E-479B-8F27-47FD07D302CA}" presName="textNode" presStyleLbl="node1" presStyleIdx="2" presStyleCnt="5" custScaleX="39828">
        <dgm:presLayoutVars>
          <dgm:bulletEnabled val="1"/>
        </dgm:presLayoutVars>
      </dgm:prSet>
      <dgm:spPr/>
      <dgm:t>
        <a:bodyPr/>
        <a:lstStyle/>
        <a:p>
          <a:endParaRPr lang="nl-BE"/>
        </a:p>
      </dgm:t>
    </dgm:pt>
    <dgm:pt modelId="{F8D0F27F-C085-428D-8946-2264A4EB5011}" type="pres">
      <dgm:prSet presAssocID="{3B7A988E-32D0-4C53-A081-56CDF8893505}" presName="sibTrans" presStyleCnt="0"/>
      <dgm:spPr/>
    </dgm:pt>
    <dgm:pt modelId="{56E78C79-BD8E-40DC-93DC-959E6D357A38}" type="pres">
      <dgm:prSet presAssocID="{9922108B-7419-410D-A2E2-35F874712F7B}" presName="textNode" presStyleLbl="node1" presStyleIdx="3" presStyleCnt="5" custScaleX="43443" custLinFactNeighborX="-51270" custLinFactNeighborY="-338">
        <dgm:presLayoutVars>
          <dgm:bulletEnabled val="1"/>
        </dgm:presLayoutVars>
      </dgm:prSet>
      <dgm:spPr/>
      <dgm:t>
        <a:bodyPr/>
        <a:lstStyle/>
        <a:p>
          <a:endParaRPr lang="nl-BE"/>
        </a:p>
      </dgm:t>
    </dgm:pt>
    <dgm:pt modelId="{C5C02C3E-E0C2-4E88-9809-BBCB5F3E9772}" type="pres">
      <dgm:prSet presAssocID="{3A1BD40B-F828-4B7F-B583-44DDCF3A4ACF}" presName="sibTrans" presStyleCnt="0"/>
      <dgm:spPr/>
    </dgm:pt>
    <dgm:pt modelId="{24945C41-40EE-44A2-9A18-294C2F88FF2A}" type="pres">
      <dgm:prSet presAssocID="{BEFCB98A-1B05-408A-ACE0-EDB6D2681328}" presName="textNode" presStyleLbl="node1" presStyleIdx="4" presStyleCnt="5" custScaleX="37286" custScaleY="106961" custLinFactNeighborX="-96655" custLinFactNeighborY="-1730">
        <dgm:presLayoutVars>
          <dgm:bulletEnabled val="1"/>
        </dgm:presLayoutVars>
      </dgm:prSet>
      <dgm:spPr/>
      <dgm:t>
        <a:bodyPr/>
        <a:lstStyle/>
        <a:p>
          <a:endParaRPr lang="nl-BE"/>
        </a:p>
      </dgm:t>
    </dgm:pt>
  </dgm:ptLst>
  <dgm:cxnLst>
    <dgm:cxn modelId="{6C85159F-1119-4394-AC1C-A4DC42D32E8E}" srcId="{029D2789-B456-40A3-85E4-428866A21E1B}" destId="{A9FBCE77-665E-479B-8F27-47FD07D302CA}" srcOrd="2" destOrd="0" parTransId="{0C5BD342-B78B-4D2A-87E0-9A3CE8E1EEFC}" sibTransId="{3B7A988E-32D0-4C53-A081-56CDF8893505}"/>
    <dgm:cxn modelId="{D7AA303E-4D00-4F9A-B253-F4A89A971046}" type="presOf" srcId="{A9FBCE77-665E-479B-8F27-47FD07D302CA}" destId="{C0E03AD9-E18A-4A5C-AB3E-1E2B44D43B44}" srcOrd="0" destOrd="0" presId="urn:microsoft.com/office/officeart/2005/8/layout/hProcess9"/>
    <dgm:cxn modelId="{7E5B73E7-0CE5-4422-8FA1-B8861728B08A}" srcId="{029D2789-B456-40A3-85E4-428866A21E1B}" destId="{9922108B-7419-410D-A2E2-35F874712F7B}" srcOrd="3" destOrd="0" parTransId="{2CC50C79-CA91-44FC-9736-D4A5183134F5}" sibTransId="{3A1BD40B-F828-4B7F-B583-44DDCF3A4ACF}"/>
    <dgm:cxn modelId="{2F9FF8F1-5E56-4C7E-9FAF-AF519ACA34EC}" type="presOf" srcId="{BEFCB98A-1B05-408A-ACE0-EDB6D2681328}" destId="{24945C41-40EE-44A2-9A18-294C2F88FF2A}" srcOrd="0" destOrd="0" presId="urn:microsoft.com/office/officeart/2005/8/layout/hProcess9"/>
    <dgm:cxn modelId="{D5B0FDB3-EA63-4E6C-B354-57A219522C9D}" type="presOf" srcId="{029D2789-B456-40A3-85E4-428866A21E1B}" destId="{6E6736C0-6252-4776-8071-E061F1DE5AE0}" srcOrd="0" destOrd="0" presId="urn:microsoft.com/office/officeart/2005/8/layout/hProcess9"/>
    <dgm:cxn modelId="{24C02CDE-FB08-4389-B63F-F91C8E4B7FCB}" srcId="{029D2789-B456-40A3-85E4-428866A21E1B}" destId="{BEFCB98A-1B05-408A-ACE0-EDB6D2681328}" srcOrd="4" destOrd="0" parTransId="{C3131ED3-06DE-4BA5-8FDF-EEB2834FB17C}" sibTransId="{922A1255-07AF-4A1F-AE1E-8EB27FB6A910}"/>
    <dgm:cxn modelId="{3D5DDADD-3BCE-488C-8988-6A88A4DF2BAE}" srcId="{029D2789-B456-40A3-85E4-428866A21E1B}" destId="{5F2A789A-43E0-4465-AD2E-18CBA595A33A}" srcOrd="0" destOrd="0" parTransId="{7DD68B71-7923-4FBC-9527-21A7F5D6803E}" sibTransId="{213752ED-3FFC-4B9D-A35B-AA9BFB6DAF88}"/>
    <dgm:cxn modelId="{219AA555-85E6-46BF-8E1A-0886C74334A7}" type="presOf" srcId="{9922108B-7419-410D-A2E2-35F874712F7B}" destId="{56E78C79-BD8E-40DC-93DC-959E6D357A38}" srcOrd="0" destOrd="0" presId="urn:microsoft.com/office/officeart/2005/8/layout/hProcess9"/>
    <dgm:cxn modelId="{B3AAF621-B4EC-4ADA-8F81-AFC35FB7D8CD}" type="presOf" srcId="{F92992CE-87A5-47AE-923B-BF52CF0018D7}" destId="{01DDFD51-DC8E-4F1D-94AD-0BC1DDE49BA9}" srcOrd="0" destOrd="0" presId="urn:microsoft.com/office/officeart/2005/8/layout/hProcess9"/>
    <dgm:cxn modelId="{69B7FFB6-A293-4A78-9D56-368BF929BE4C}" type="presOf" srcId="{5F2A789A-43E0-4465-AD2E-18CBA595A33A}" destId="{8C28AC5B-7ABF-4A8E-B493-D115E0519E6B}" srcOrd="0" destOrd="0" presId="urn:microsoft.com/office/officeart/2005/8/layout/hProcess9"/>
    <dgm:cxn modelId="{88EE06E7-6A2A-4E4A-B85F-781C3CCC2743}" srcId="{029D2789-B456-40A3-85E4-428866A21E1B}" destId="{F92992CE-87A5-47AE-923B-BF52CF0018D7}" srcOrd="1" destOrd="0" parTransId="{97B64392-11EB-4D11-B861-94E9677A9D6B}" sibTransId="{56C22C0B-0611-4FB4-86CD-728D3663C6A2}"/>
    <dgm:cxn modelId="{91A71C26-DC9A-4778-AE15-44C6B6693907}" type="presParOf" srcId="{6E6736C0-6252-4776-8071-E061F1DE5AE0}" destId="{53B3C6C4-38AB-4C6C-878B-04DAC85F091A}" srcOrd="0" destOrd="0" presId="urn:microsoft.com/office/officeart/2005/8/layout/hProcess9"/>
    <dgm:cxn modelId="{B0F33253-0031-48B9-8CD1-ACF7325489F3}" type="presParOf" srcId="{6E6736C0-6252-4776-8071-E061F1DE5AE0}" destId="{B3BF351D-3858-40F5-8169-611B1419F74D}" srcOrd="1" destOrd="0" presId="urn:microsoft.com/office/officeart/2005/8/layout/hProcess9"/>
    <dgm:cxn modelId="{5E1348E4-EF98-46CC-9F16-CD210B7FDF0D}" type="presParOf" srcId="{B3BF351D-3858-40F5-8169-611B1419F74D}" destId="{8C28AC5B-7ABF-4A8E-B493-D115E0519E6B}" srcOrd="0" destOrd="0" presId="urn:microsoft.com/office/officeart/2005/8/layout/hProcess9"/>
    <dgm:cxn modelId="{BE6F2881-30AC-42C9-913C-FE33981595A6}" type="presParOf" srcId="{B3BF351D-3858-40F5-8169-611B1419F74D}" destId="{11DD950A-D5DC-43AE-849D-9931171D74C3}" srcOrd="1" destOrd="0" presId="urn:microsoft.com/office/officeart/2005/8/layout/hProcess9"/>
    <dgm:cxn modelId="{5C0493C4-2D2B-4615-9AFB-D2E63B141A1E}" type="presParOf" srcId="{B3BF351D-3858-40F5-8169-611B1419F74D}" destId="{01DDFD51-DC8E-4F1D-94AD-0BC1DDE49BA9}" srcOrd="2" destOrd="0" presId="urn:microsoft.com/office/officeart/2005/8/layout/hProcess9"/>
    <dgm:cxn modelId="{E51861D1-C449-4F76-A244-C47217D272FF}" type="presParOf" srcId="{B3BF351D-3858-40F5-8169-611B1419F74D}" destId="{1643688C-D9C4-4C7F-A6AB-9B8908E13D04}" srcOrd="3" destOrd="0" presId="urn:microsoft.com/office/officeart/2005/8/layout/hProcess9"/>
    <dgm:cxn modelId="{D6906A37-96C2-4FAA-99A8-EB14AA1D6A06}" type="presParOf" srcId="{B3BF351D-3858-40F5-8169-611B1419F74D}" destId="{C0E03AD9-E18A-4A5C-AB3E-1E2B44D43B44}" srcOrd="4" destOrd="0" presId="urn:microsoft.com/office/officeart/2005/8/layout/hProcess9"/>
    <dgm:cxn modelId="{59BD721F-D3BF-48B3-9833-EF10E9FD9C7D}" type="presParOf" srcId="{B3BF351D-3858-40F5-8169-611B1419F74D}" destId="{F8D0F27F-C085-428D-8946-2264A4EB5011}" srcOrd="5" destOrd="0" presId="urn:microsoft.com/office/officeart/2005/8/layout/hProcess9"/>
    <dgm:cxn modelId="{38801CC3-59E6-4735-A261-11FBBDD82708}" type="presParOf" srcId="{B3BF351D-3858-40F5-8169-611B1419F74D}" destId="{56E78C79-BD8E-40DC-93DC-959E6D357A38}" srcOrd="6" destOrd="0" presId="urn:microsoft.com/office/officeart/2005/8/layout/hProcess9"/>
    <dgm:cxn modelId="{6F063E28-1D4A-423F-B955-19DD3F62A184}" type="presParOf" srcId="{B3BF351D-3858-40F5-8169-611B1419F74D}" destId="{C5C02C3E-E0C2-4E88-9809-BBCB5F3E9772}" srcOrd="7" destOrd="0" presId="urn:microsoft.com/office/officeart/2005/8/layout/hProcess9"/>
    <dgm:cxn modelId="{92166ADC-5CFD-403F-A167-CC8B36309BEB}" type="presParOf" srcId="{B3BF351D-3858-40F5-8169-611B1419F74D}" destId="{24945C41-40EE-44A2-9A18-294C2F88FF2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D2789-B456-40A3-85E4-428866A21E1B}"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nl-BE"/>
        </a:p>
      </dgm:t>
    </dgm:pt>
    <dgm:pt modelId="{5F2A789A-43E0-4465-AD2E-18CBA595A33A}">
      <dgm:prSet phldrT="[Text]" custT="1"/>
      <dgm:spPr/>
      <dgm:t>
        <a:bodyPr/>
        <a:lstStyle/>
        <a:p>
          <a:r>
            <a:rPr lang="nl-BE" sz="2000" dirty="0" smtClean="0">
              <a:solidFill>
                <a:schemeClr val="bg1"/>
              </a:solidFill>
            </a:rPr>
            <a:t>Admissibility - Eligibility check</a:t>
          </a:r>
          <a:endParaRPr lang="nl-BE" sz="2000" dirty="0">
            <a:solidFill>
              <a:schemeClr val="bg1"/>
            </a:solidFill>
          </a:endParaRPr>
        </a:p>
      </dgm:t>
    </dgm:pt>
    <dgm:pt modelId="{7DD68B71-7923-4FBC-9527-21A7F5D6803E}" type="parTrans" cxnId="{3D5DDADD-3BCE-488C-8988-6A88A4DF2BAE}">
      <dgm:prSet/>
      <dgm:spPr/>
      <dgm:t>
        <a:bodyPr/>
        <a:lstStyle/>
        <a:p>
          <a:endParaRPr lang="nl-BE"/>
        </a:p>
      </dgm:t>
    </dgm:pt>
    <dgm:pt modelId="{213752ED-3FFC-4B9D-A35B-AA9BFB6DAF88}" type="sibTrans" cxnId="{3D5DDADD-3BCE-488C-8988-6A88A4DF2BAE}">
      <dgm:prSet/>
      <dgm:spPr/>
      <dgm:t>
        <a:bodyPr/>
        <a:lstStyle/>
        <a:p>
          <a:endParaRPr lang="nl-BE"/>
        </a:p>
      </dgm:t>
    </dgm:pt>
    <dgm:pt modelId="{A9FBCE77-665E-479B-8F27-47FD07D302CA}">
      <dgm:prSet phldrT="[Text]" custT="1"/>
      <dgm:spPr/>
      <dgm:t>
        <a:bodyPr/>
        <a:lstStyle/>
        <a:p>
          <a:r>
            <a:rPr lang="nl-BE" sz="2000" dirty="0" smtClean="0"/>
            <a:t>Evaluation of proposals</a:t>
          </a:r>
          <a:endParaRPr lang="nl-BE" sz="2000" dirty="0"/>
        </a:p>
      </dgm:t>
    </dgm:pt>
    <dgm:pt modelId="{0C5BD342-B78B-4D2A-87E0-9A3CE8E1EEFC}" type="parTrans" cxnId="{6C85159F-1119-4394-AC1C-A4DC42D32E8E}">
      <dgm:prSet/>
      <dgm:spPr/>
      <dgm:t>
        <a:bodyPr/>
        <a:lstStyle/>
        <a:p>
          <a:endParaRPr lang="nl-BE"/>
        </a:p>
      </dgm:t>
    </dgm:pt>
    <dgm:pt modelId="{3B7A988E-32D0-4C53-A081-56CDF8893505}" type="sibTrans" cxnId="{6C85159F-1119-4394-AC1C-A4DC42D32E8E}">
      <dgm:prSet/>
      <dgm:spPr/>
      <dgm:t>
        <a:bodyPr/>
        <a:lstStyle/>
        <a:p>
          <a:endParaRPr lang="nl-BE"/>
        </a:p>
      </dgm:t>
    </dgm:pt>
    <dgm:pt modelId="{BEFCB98A-1B05-408A-ACE0-EDB6D2681328}">
      <dgm:prSet phldrT="[Text]" custT="1"/>
      <dgm:spPr/>
      <dgm:t>
        <a:bodyPr/>
        <a:lstStyle/>
        <a:p>
          <a:r>
            <a:rPr lang="nl-BE" sz="2000" dirty="0" smtClean="0"/>
            <a:t>Grant signature</a:t>
          </a:r>
          <a:endParaRPr lang="nl-BE" sz="2000" dirty="0"/>
        </a:p>
      </dgm:t>
    </dgm:pt>
    <dgm:pt modelId="{C3131ED3-06DE-4BA5-8FDF-EEB2834FB17C}" type="parTrans" cxnId="{24C02CDE-FB08-4389-B63F-F91C8E4B7FCB}">
      <dgm:prSet/>
      <dgm:spPr/>
      <dgm:t>
        <a:bodyPr/>
        <a:lstStyle/>
        <a:p>
          <a:endParaRPr lang="nl-BE"/>
        </a:p>
      </dgm:t>
    </dgm:pt>
    <dgm:pt modelId="{922A1255-07AF-4A1F-AE1E-8EB27FB6A910}" type="sibTrans" cxnId="{24C02CDE-FB08-4389-B63F-F91C8E4B7FCB}">
      <dgm:prSet/>
      <dgm:spPr/>
      <dgm:t>
        <a:bodyPr/>
        <a:lstStyle/>
        <a:p>
          <a:endParaRPr lang="nl-BE"/>
        </a:p>
      </dgm:t>
    </dgm:pt>
    <dgm:pt modelId="{C66C5D21-853A-4C6E-80EE-61663E92CAF3}">
      <dgm:prSet phldrT="[Text]"/>
      <dgm:spPr/>
      <dgm:t>
        <a:bodyPr/>
        <a:lstStyle/>
        <a:p>
          <a:r>
            <a:rPr lang="nl-BE" dirty="0" smtClean="0"/>
            <a:t>Grant Preparation</a:t>
          </a:r>
          <a:endParaRPr lang="nl-BE" dirty="0"/>
        </a:p>
      </dgm:t>
    </dgm:pt>
    <dgm:pt modelId="{44CA9A08-B9EB-46F4-A124-52BE382FF39F}" type="parTrans" cxnId="{0A07D2D0-23E2-4467-9342-53C4562AF45D}">
      <dgm:prSet/>
      <dgm:spPr/>
      <dgm:t>
        <a:bodyPr/>
        <a:lstStyle/>
        <a:p>
          <a:endParaRPr lang="nl-BE"/>
        </a:p>
      </dgm:t>
    </dgm:pt>
    <dgm:pt modelId="{C19AC34A-86F9-49A4-A60A-F173902D7E48}" type="sibTrans" cxnId="{0A07D2D0-23E2-4467-9342-53C4562AF45D}">
      <dgm:prSet/>
      <dgm:spPr/>
      <dgm:t>
        <a:bodyPr/>
        <a:lstStyle/>
        <a:p>
          <a:endParaRPr lang="nl-BE"/>
        </a:p>
      </dgm:t>
    </dgm:pt>
    <dgm:pt modelId="{6E6736C0-6252-4776-8071-E061F1DE5AE0}" type="pres">
      <dgm:prSet presAssocID="{029D2789-B456-40A3-85E4-428866A21E1B}" presName="CompostProcess" presStyleCnt="0">
        <dgm:presLayoutVars>
          <dgm:dir/>
          <dgm:resizeHandles val="exact"/>
        </dgm:presLayoutVars>
      </dgm:prSet>
      <dgm:spPr/>
      <dgm:t>
        <a:bodyPr/>
        <a:lstStyle/>
        <a:p>
          <a:endParaRPr lang="nl-BE"/>
        </a:p>
      </dgm:t>
    </dgm:pt>
    <dgm:pt modelId="{53B3C6C4-38AB-4C6C-878B-04DAC85F091A}" type="pres">
      <dgm:prSet presAssocID="{029D2789-B456-40A3-85E4-428866A21E1B}" presName="arrow" presStyleLbl="bgShp" presStyleIdx="0" presStyleCnt="1" custLinFactNeighborX="26" custLinFactNeighborY="776"/>
      <dgm:spPr/>
      <dgm:t>
        <a:bodyPr/>
        <a:lstStyle/>
        <a:p>
          <a:endParaRPr lang="nl-BE"/>
        </a:p>
      </dgm:t>
    </dgm:pt>
    <dgm:pt modelId="{B3BF351D-3858-40F5-8169-611B1419F74D}" type="pres">
      <dgm:prSet presAssocID="{029D2789-B456-40A3-85E4-428866A21E1B}" presName="linearProcess" presStyleCnt="0"/>
      <dgm:spPr/>
      <dgm:t>
        <a:bodyPr/>
        <a:lstStyle/>
        <a:p>
          <a:endParaRPr lang="nl-BE"/>
        </a:p>
      </dgm:t>
    </dgm:pt>
    <dgm:pt modelId="{8C28AC5B-7ABF-4A8E-B493-D115E0519E6B}" type="pres">
      <dgm:prSet presAssocID="{5F2A789A-43E0-4465-AD2E-18CBA595A33A}" presName="textNode" presStyleLbl="node1" presStyleIdx="0" presStyleCnt="4" custScaleX="73071" custScaleY="121822" custLinFactNeighborX="38032" custLinFactNeighborY="1996">
        <dgm:presLayoutVars>
          <dgm:bulletEnabled val="1"/>
        </dgm:presLayoutVars>
      </dgm:prSet>
      <dgm:spPr/>
      <dgm:t>
        <a:bodyPr/>
        <a:lstStyle/>
        <a:p>
          <a:endParaRPr lang="nl-BE"/>
        </a:p>
      </dgm:t>
    </dgm:pt>
    <dgm:pt modelId="{11DD950A-D5DC-43AE-849D-9931171D74C3}" type="pres">
      <dgm:prSet presAssocID="{213752ED-3FFC-4B9D-A35B-AA9BFB6DAF88}" presName="sibTrans" presStyleCnt="0"/>
      <dgm:spPr/>
      <dgm:t>
        <a:bodyPr/>
        <a:lstStyle/>
        <a:p>
          <a:endParaRPr lang="nl-BE"/>
        </a:p>
      </dgm:t>
    </dgm:pt>
    <dgm:pt modelId="{C0E03AD9-E18A-4A5C-AB3E-1E2B44D43B44}" type="pres">
      <dgm:prSet presAssocID="{A9FBCE77-665E-479B-8F27-47FD07D302CA}" presName="textNode" presStyleLbl="node1" presStyleIdx="1" presStyleCnt="4" custScaleX="64568" custScaleY="119397">
        <dgm:presLayoutVars>
          <dgm:bulletEnabled val="1"/>
        </dgm:presLayoutVars>
      </dgm:prSet>
      <dgm:spPr/>
      <dgm:t>
        <a:bodyPr/>
        <a:lstStyle/>
        <a:p>
          <a:endParaRPr lang="nl-BE"/>
        </a:p>
      </dgm:t>
    </dgm:pt>
    <dgm:pt modelId="{F8D0F27F-C085-428D-8946-2264A4EB5011}" type="pres">
      <dgm:prSet presAssocID="{3B7A988E-32D0-4C53-A081-56CDF8893505}" presName="sibTrans" presStyleCnt="0"/>
      <dgm:spPr/>
      <dgm:t>
        <a:bodyPr/>
        <a:lstStyle/>
        <a:p>
          <a:endParaRPr lang="nl-BE"/>
        </a:p>
      </dgm:t>
    </dgm:pt>
    <dgm:pt modelId="{B6513D32-E259-41C6-8F90-19936437325E}" type="pres">
      <dgm:prSet presAssocID="{C66C5D21-853A-4C6E-80EE-61663E92CAF3}" presName="textNode" presStyleLbl="node1" presStyleIdx="2" presStyleCnt="4" custScaleX="64568" custScaleY="119397">
        <dgm:presLayoutVars>
          <dgm:bulletEnabled val="1"/>
        </dgm:presLayoutVars>
      </dgm:prSet>
      <dgm:spPr/>
      <dgm:t>
        <a:bodyPr/>
        <a:lstStyle/>
        <a:p>
          <a:endParaRPr lang="nl-BE"/>
        </a:p>
      </dgm:t>
    </dgm:pt>
    <dgm:pt modelId="{D6011D4F-11DB-434B-86BA-4CC7402CA721}" type="pres">
      <dgm:prSet presAssocID="{C19AC34A-86F9-49A4-A60A-F173902D7E48}" presName="sibTrans" presStyleCnt="0"/>
      <dgm:spPr/>
      <dgm:t>
        <a:bodyPr/>
        <a:lstStyle/>
        <a:p>
          <a:endParaRPr lang="nl-BE"/>
        </a:p>
      </dgm:t>
    </dgm:pt>
    <dgm:pt modelId="{24945C41-40EE-44A2-9A18-294C2F88FF2A}" type="pres">
      <dgm:prSet presAssocID="{BEFCB98A-1B05-408A-ACE0-EDB6D2681328}" presName="textNode" presStyleLbl="node1" presStyleIdx="3" presStyleCnt="4" custScaleX="59494" custScaleY="121942" custLinFactNeighborX="89023" custLinFactNeighborY="-1273">
        <dgm:presLayoutVars>
          <dgm:bulletEnabled val="1"/>
        </dgm:presLayoutVars>
      </dgm:prSet>
      <dgm:spPr/>
      <dgm:t>
        <a:bodyPr/>
        <a:lstStyle/>
        <a:p>
          <a:endParaRPr lang="nl-BE"/>
        </a:p>
      </dgm:t>
    </dgm:pt>
  </dgm:ptLst>
  <dgm:cxnLst>
    <dgm:cxn modelId="{6C85159F-1119-4394-AC1C-A4DC42D32E8E}" srcId="{029D2789-B456-40A3-85E4-428866A21E1B}" destId="{A9FBCE77-665E-479B-8F27-47FD07D302CA}" srcOrd="1" destOrd="0" parTransId="{0C5BD342-B78B-4D2A-87E0-9A3CE8E1EEFC}" sibTransId="{3B7A988E-32D0-4C53-A081-56CDF8893505}"/>
    <dgm:cxn modelId="{16355C9D-2606-4B1E-A7E4-ECD64A6EF6D0}" type="presOf" srcId="{BEFCB98A-1B05-408A-ACE0-EDB6D2681328}" destId="{24945C41-40EE-44A2-9A18-294C2F88FF2A}" srcOrd="0" destOrd="0" presId="urn:microsoft.com/office/officeart/2005/8/layout/hProcess9"/>
    <dgm:cxn modelId="{24C02CDE-FB08-4389-B63F-F91C8E4B7FCB}" srcId="{029D2789-B456-40A3-85E4-428866A21E1B}" destId="{BEFCB98A-1B05-408A-ACE0-EDB6D2681328}" srcOrd="3" destOrd="0" parTransId="{C3131ED3-06DE-4BA5-8FDF-EEB2834FB17C}" sibTransId="{922A1255-07AF-4A1F-AE1E-8EB27FB6A910}"/>
    <dgm:cxn modelId="{3D5DDADD-3BCE-488C-8988-6A88A4DF2BAE}" srcId="{029D2789-B456-40A3-85E4-428866A21E1B}" destId="{5F2A789A-43E0-4465-AD2E-18CBA595A33A}" srcOrd="0" destOrd="0" parTransId="{7DD68B71-7923-4FBC-9527-21A7F5D6803E}" sibTransId="{213752ED-3FFC-4B9D-A35B-AA9BFB6DAF88}"/>
    <dgm:cxn modelId="{4F8E9EB6-7284-4F8E-A752-731772B70BC5}" type="presOf" srcId="{C66C5D21-853A-4C6E-80EE-61663E92CAF3}" destId="{B6513D32-E259-41C6-8F90-19936437325E}" srcOrd="0" destOrd="0" presId="urn:microsoft.com/office/officeart/2005/8/layout/hProcess9"/>
    <dgm:cxn modelId="{C1A59B71-ABBB-4209-BD53-9EBC68977BB1}" type="presOf" srcId="{029D2789-B456-40A3-85E4-428866A21E1B}" destId="{6E6736C0-6252-4776-8071-E061F1DE5AE0}" srcOrd="0" destOrd="0" presId="urn:microsoft.com/office/officeart/2005/8/layout/hProcess9"/>
    <dgm:cxn modelId="{0A07D2D0-23E2-4467-9342-53C4562AF45D}" srcId="{029D2789-B456-40A3-85E4-428866A21E1B}" destId="{C66C5D21-853A-4C6E-80EE-61663E92CAF3}" srcOrd="2" destOrd="0" parTransId="{44CA9A08-B9EB-46F4-A124-52BE382FF39F}" sibTransId="{C19AC34A-86F9-49A4-A60A-F173902D7E48}"/>
    <dgm:cxn modelId="{6D773849-B371-48B8-9314-29421A51F0EE}" type="presOf" srcId="{5F2A789A-43E0-4465-AD2E-18CBA595A33A}" destId="{8C28AC5B-7ABF-4A8E-B493-D115E0519E6B}" srcOrd="0" destOrd="0" presId="urn:microsoft.com/office/officeart/2005/8/layout/hProcess9"/>
    <dgm:cxn modelId="{C733A1CA-4242-4D6D-949F-CAFEFA7089A3}" type="presOf" srcId="{A9FBCE77-665E-479B-8F27-47FD07D302CA}" destId="{C0E03AD9-E18A-4A5C-AB3E-1E2B44D43B44}" srcOrd="0" destOrd="0" presId="urn:microsoft.com/office/officeart/2005/8/layout/hProcess9"/>
    <dgm:cxn modelId="{19B69D9C-35A2-47C9-A7CA-015A1D2F89E3}" type="presParOf" srcId="{6E6736C0-6252-4776-8071-E061F1DE5AE0}" destId="{53B3C6C4-38AB-4C6C-878B-04DAC85F091A}" srcOrd="0" destOrd="0" presId="urn:microsoft.com/office/officeart/2005/8/layout/hProcess9"/>
    <dgm:cxn modelId="{6A989029-FA0E-4B19-B68D-E431B808737A}" type="presParOf" srcId="{6E6736C0-6252-4776-8071-E061F1DE5AE0}" destId="{B3BF351D-3858-40F5-8169-611B1419F74D}" srcOrd="1" destOrd="0" presId="urn:microsoft.com/office/officeart/2005/8/layout/hProcess9"/>
    <dgm:cxn modelId="{209B510C-ED86-4925-AE07-714F9E12724F}" type="presParOf" srcId="{B3BF351D-3858-40F5-8169-611B1419F74D}" destId="{8C28AC5B-7ABF-4A8E-B493-D115E0519E6B}" srcOrd="0" destOrd="0" presId="urn:microsoft.com/office/officeart/2005/8/layout/hProcess9"/>
    <dgm:cxn modelId="{22E5F125-DBD0-4453-B36E-CDD2DAA5B3F6}" type="presParOf" srcId="{B3BF351D-3858-40F5-8169-611B1419F74D}" destId="{11DD950A-D5DC-43AE-849D-9931171D74C3}" srcOrd="1" destOrd="0" presId="urn:microsoft.com/office/officeart/2005/8/layout/hProcess9"/>
    <dgm:cxn modelId="{AAEEC93E-1E90-4BA2-AB40-8EA30A7DDAC2}" type="presParOf" srcId="{B3BF351D-3858-40F5-8169-611B1419F74D}" destId="{C0E03AD9-E18A-4A5C-AB3E-1E2B44D43B44}" srcOrd="2" destOrd="0" presId="urn:microsoft.com/office/officeart/2005/8/layout/hProcess9"/>
    <dgm:cxn modelId="{6EEADA93-7AC9-4130-8D21-10EE473424F5}" type="presParOf" srcId="{B3BF351D-3858-40F5-8169-611B1419F74D}" destId="{F8D0F27F-C085-428D-8946-2264A4EB5011}" srcOrd="3" destOrd="0" presId="urn:microsoft.com/office/officeart/2005/8/layout/hProcess9"/>
    <dgm:cxn modelId="{7635DCC5-F8F2-4F4F-92C9-E9E3E77D67AB}" type="presParOf" srcId="{B3BF351D-3858-40F5-8169-611B1419F74D}" destId="{B6513D32-E259-41C6-8F90-19936437325E}" srcOrd="4" destOrd="0" presId="urn:microsoft.com/office/officeart/2005/8/layout/hProcess9"/>
    <dgm:cxn modelId="{7EA8C361-32E4-4DBE-9424-F2159A698691}" type="presParOf" srcId="{B3BF351D-3858-40F5-8169-611B1419F74D}" destId="{D6011D4F-11DB-434B-86BA-4CC7402CA721}" srcOrd="5" destOrd="0" presId="urn:microsoft.com/office/officeart/2005/8/layout/hProcess9"/>
    <dgm:cxn modelId="{243F547A-F684-4B67-8F1E-15A49FF349CC}" type="presParOf" srcId="{B3BF351D-3858-40F5-8169-611B1419F74D}" destId="{24945C41-40EE-44A2-9A18-294C2F88FF2A}"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D2789-B456-40A3-85E4-428866A21E1B}"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nl-BE"/>
        </a:p>
      </dgm:t>
    </dgm:pt>
    <dgm:pt modelId="{5F2A789A-43E0-4465-AD2E-18CBA595A33A}">
      <dgm:prSet phldrT="[Text]" custT="1"/>
      <dgm:spPr/>
      <dgm:t>
        <a:bodyPr/>
        <a:lstStyle/>
        <a:p>
          <a:r>
            <a:rPr lang="nl-BE" sz="2000" dirty="0" smtClean="0">
              <a:solidFill>
                <a:schemeClr val="bg1"/>
              </a:solidFill>
            </a:rPr>
            <a:t>Admissibility - Eligibility check</a:t>
          </a:r>
          <a:endParaRPr lang="nl-BE" sz="2000" dirty="0">
            <a:solidFill>
              <a:schemeClr val="bg1"/>
            </a:solidFill>
          </a:endParaRPr>
        </a:p>
      </dgm:t>
    </dgm:pt>
    <dgm:pt modelId="{7DD68B71-7923-4FBC-9527-21A7F5D6803E}" type="parTrans" cxnId="{3D5DDADD-3BCE-488C-8988-6A88A4DF2BAE}">
      <dgm:prSet/>
      <dgm:spPr/>
      <dgm:t>
        <a:bodyPr/>
        <a:lstStyle/>
        <a:p>
          <a:endParaRPr lang="nl-BE"/>
        </a:p>
      </dgm:t>
    </dgm:pt>
    <dgm:pt modelId="{213752ED-3FFC-4B9D-A35B-AA9BFB6DAF88}" type="sibTrans" cxnId="{3D5DDADD-3BCE-488C-8988-6A88A4DF2BAE}">
      <dgm:prSet/>
      <dgm:spPr/>
      <dgm:t>
        <a:bodyPr/>
        <a:lstStyle/>
        <a:p>
          <a:endParaRPr lang="nl-BE"/>
        </a:p>
      </dgm:t>
    </dgm:pt>
    <dgm:pt modelId="{A9FBCE77-665E-479B-8F27-47FD07D302CA}">
      <dgm:prSet phldrT="[Text]" custT="1"/>
      <dgm:spPr/>
      <dgm:t>
        <a:bodyPr/>
        <a:lstStyle/>
        <a:p>
          <a:r>
            <a:rPr lang="nl-BE" sz="2000" dirty="0" smtClean="0"/>
            <a:t>Evaluation of proposals</a:t>
          </a:r>
          <a:endParaRPr lang="nl-BE" sz="2000" dirty="0"/>
        </a:p>
      </dgm:t>
    </dgm:pt>
    <dgm:pt modelId="{0C5BD342-B78B-4D2A-87E0-9A3CE8E1EEFC}" type="parTrans" cxnId="{6C85159F-1119-4394-AC1C-A4DC42D32E8E}">
      <dgm:prSet/>
      <dgm:spPr/>
      <dgm:t>
        <a:bodyPr/>
        <a:lstStyle/>
        <a:p>
          <a:endParaRPr lang="nl-BE"/>
        </a:p>
      </dgm:t>
    </dgm:pt>
    <dgm:pt modelId="{3B7A988E-32D0-4C53-A081-56CDF8893505}" type="sibTrans" cxnId="{6C85159F-1119-4394-AC1C-A4DC42D32E8E}">
      <dgm:prSet/>
      <dgm:spPr/>
      <dgm:t>
        <a:bodyPr/>
        <a:lstStyle/>
        <a:p>
          <a:endParaRPr lang="nl-BE"/>
        </a:p>
      </dgm:t>
    </dgm:pt>
    <dgm:pt modelId="{BEFCB98A-1B05-408A-ACE0-EDB6D2681328}">
      <dgm:prSet phldrT="[Text]" custT="1"/>
      <dgm:spPr/>
      <dgm:t>
        <a:bodyPr/>
        <a:lstStyle/>
        <a:p>
          <a:r>
            <a:rPr lang="nl-BE" sz="2000" dirty="0" smtClean="0"/>
            <a:t>Grant signature</a:t>
          </a:r>
          <a:endParaRPr lang="nl-BE" sz="2000" dirty="0"/>
        </a:p>
      </dgm:t>
    </dgm:pt>
    <dgm:pt modelId="{C3131ED3-06DE-4BA5-8FDF-EEB2834FB17C}" type="parTrans" cxnId="{24C02CDE-FB08-4389-B63F-F91C8E4B7FCB}">
      <dgm:prSet/>
      <dgm:spPr/>
      <dgm:t>
        <a:bodyPr/>
        <a:lstStyle/>
        <a:p>
          <a:endParaRPr lang="nl-BE"/>
        </a:p>
      </dgm:t>
    </dgm:pt>
    <dgm:pt modelId="{922A1255-07AF-4A1F-AE1E-8EB27FB6A910}" type="sibTrans" cxnId="{24C02CDE-FB08-4389-B63F-F91C8E4B7FCB}">
      <dgm:prSet/>
      <dgm:spPr/>
      <dgm:t>
        <a:bodyPr/>
        <a:lstStyle/>
        <a:p>
          <a:endParaRPr lang="nl-BE"/>
        </a:p>
      </dgm:t>
    </dgm:pt>
    <dgm:pt modelId="{C66C5D21-853A-4C6E-80EE-61663E92CAF3}">
      <dgm:prSet phldrT="[Text]"/>
      <dgm:spPr/>
      <dgm:t>
        <a:bodyPr/>
        <a:lstStyle/>
        <a:p>
          <a:r>
            <a:rPr lang="nl-BE" dirty="0" smtClean="0"/>
            <a:t>Grant Preparation</a:t>
          </a:r>
          <a:endParaRPr lang="nl-BE" dirty="0"/>
        </a:p>
      </dgm:t>
    </dgm:pt>
    <dgm:pt modelId="{44CA9A08-B9EB-46F4-A124-52BE382FF39F}" type="parTrans" cxnId="{0A07D2D0-23E2-4467-9342-53C4562AF45D}">
      <dgm:prSet/>
      <dgm:spPr/>
      <dgm:t>
        <a:bodyPr/>
        <a:lstStyle/>
        <a:p>
          <a:endParaRPr lang="nl-BE"/>
        </a:p>
      </dgm:t>
    </dgm:pt>
    <dgm:pt modelId="{C19AC34A-86F9-49A4-A60A-F173902D7E48}" type="sibTrans" cxnId="{0A07D2D0-23E2-4467-9342-53C4562AF45D}">
      <dgm:prSet/>
      <dgm:spPr/>
      <dgm:t>
        <a:bodyPr/>
        <a:lstStyle/>
        <a:p>
          <a:endParaRPr lang="nl-BE"/>
        </a:p>
      </dgm:t>
    </dgm:pt>
    <dgm:pt modelId="{6E6736C0-6252-4776-8071-E061F1DE5AE0}" type="pres">
      <dgm:prSet presAssocID="{029D2789-B456-40A3-85E4-428866A21E1B}" presName="CompostProcess" presStyleCnt="0">
        <dgm:presLayoutVars>
          <dgm:dir/>
          <dgm:resizeHandles val="exact"/>
        </dgm:presLayoutVars>
      </dgm:prSet>
      <dgm:spPr/>
      <dgm:t>
        <a:bodyPr/>
        <a:lstStyle/>
        <a:p>
          <a:endParaRPr lang="nl-BE"/>
        </a:p>
      </dgm:t>
    </dgm:pt>
    <dgm:pt modelId="{53B3C6C4-38AB-4C6C-878B-04DAC85F091A}" type="pres">
      <dgm:prSet presAssocID="{029D2789-B456-40A3-85E4-428866A21E1B}" presName="arrow" presStyleLbl="bgShp" presStyleIdx="0" presStyleCnt="1" custLinFactNeighborX="26" custLinFactNeighborY="776"/>
      <dgm:spPr/>
      <dgm:t>
        <a:bodyPr/>
        <a:lstStyle/>
        <a:p>
          <a:endParaRPr lang="nl-BE"/>
        </a:p>
      </dgm:t>
    </dgm:pt>
    <dgm:pt modelId="{B3BF351D-3858-40F5-8169-611B1419F74D}" type="pres">
      <dgm:prSet presAssocID="{029D2789-B456-40A3-85E4-428866A21E1B}" presName="linearProcess" presStyleCnt="0"/>
      <dgm:spPr/>
      <dgm:t>
        <a:bodyPr/>
        <a:lstStyle/>
        <a:p>
          <a:endParaRPr lang="nl-BE"/>
        </a:p>
      </dgm:t>
    </dgm:pt>
    <dgm:pt modelId="{8C28AC5B-7ABF-4A8E-B493-D115E0519E6B}" type="pres">
      <dgm:prSet presAssocID="{5F2A789A-43E0-4465-AD2E-18CBA595A33A}" presName="textNode" presStyleLbl="node1" presStyleIdx="0" presStyleCnt="4" custScaleX="73071" custScaleY="121822" custLinFactNeighborX="38032" custLinFactNeighborY="1996">
        <dgm:presLayoutVars>
          <dgm:bulletEnabled val="1"/>
        </dgm:presLayoutVars>
      </dgm:prSet>
      <dgm:spPr/>
      <dgm:t>
        <a:bodyPr/>
        <a:lstStyle/>
        <a:p>
          <a:endParaRPr lang="nl-BE"/>
        </a:p>
      </dgm:t>
    </dgm:pt>
    <dgm:pt modelId="{11DD950A-D5DC-43AE-849D-9931171D74C3}" type="pres">
      <dgm:prSet presAssocID="{213752ED-3FFC-4B9D-A35B-AA9BFB6DAF88}" presName="sibTrans" presStyleCnt="0"/>
      <dgm:spPr/>
      <dgm:t>
        <a:bodyPr/>
        <a:lstStyle/>
        <a:p>
          <a:endParaRPr lang="nl-BE"/>
        </a:p>
      </dgm:t>
    </dgm:pt>
    <dgm:pt modelId="{C0E03AD9-E18A-4A5C-AB3E-1E2B44D43B44}" type="pres">
      <dgm:prSet presAssocID="{A9FBCE77-665E-479B-8F27-47FD07D302CA}" presName="textNode" presStyleLbl="node1" presStyleIdx="1" presStyleCnt="4" custScaleX="64568" custScaleY="119397">
        <dgm:presLayoutVars>
          <dgm:bulletEnabled val="1"/>
        </dgm:presLayoutVars>
      </dgm:prSet>
      <dgm:spPr/>
      <dgm:t>
        <a:bodyPr/>
        <a:lstStyle/>
        <a:p>
          <a:endParaRPr lang="nl-BE"/>
        </a:p>
      </dgm:t>
    </dgm:pt>
    <dgm:pt modelId="{F8D0F27F-C085-428D-8946-2264A4EB5011}" type="pres">
      <dgm:prSet presAssocID="{3B7A988E-32D0-4C53-A081-56CDF8893505}" presName="sibTrans" presStyleCnt="0"/>
      <dgm:spPr/>
      <dgm:t>
        <a:bodyPr/>
        <a:lstStyle/>
        <a:p>
          <a:endParaRPr lang="nl-BE"/>
        </a:p>
      </dgm:t>
    </dgm:pt>
    <dgm:pt modelId="{B6513D32-E259-41C6-8F90-19936437325E}" type="pres">
      <dgm:prSet presAssocID="{C66C5D21-853A-4C6E-80EE-61663E92CAF3}" presName="textNode" presStyleLbl="node1" presStyleIdx="2" presStyleCnt="4" custScaleX="64568" custScaleY="119397">
        <dgm:presLayoutVars>
          <dgm:bulletEnabled val="1"/>
        </dgm:presLayoutVars>
      </dgm:prSet>
      <dgm:spPr/>
      <dgm:t>
        <a:bodyPr/>
        <a:lstStyle/>
        <a:p>
          <a:endParaRPr lang="nl-BE"/>
        </a:p>
      </dgm:t>
    </dgm:pt>
    <dgm:pt modelId="{D6011D4F-11DB-434B-86BA-4CC7402CA721}" type="pres">
      <dgm:prSet presAssocID="{C19AC34A-86F9-49A4-A60A-F173902D7E48}" presName="sibTrans" presStyleCnt="0"/>
      <dgm:spPr/>
      <dgm:t>
        <a:bodyPr/>
        <a:lstStyle/>
        <a:p>
          <a:endParaRPr lang="nl-BE"/>
        </a:p>
      </dgm:t>
    </dgm:pt>
    <dgm:pt modelId="{24945C41-40EE-44A2-9A18-294C2F88FF2A}" type="pres">
      <dgm:prSet presAssocID="{BEFCB98A-1B05-408A-ACE0-EDB6D2681328}" presName="textNode" presStyleLbl="node1" presStyleIdx="3" presStyleCnt="4" custScaleX="59494" custScaleY="121942" custLinFactNeighborX="89023" custLinFactNeighborY="-1273">
        <dgm:presLayoutVars>
          <dgm:bulletEnabled val="1"/>
        </dgm:presLayoutVars>
      </dgm:prSet>
      <dgm:spPr/>
      <dgm:t>
        <a:bodyPr/>
        <a:lstStyle/>
        <a:p>
          <a:endParaRPr lang="nl-BE"/>
        </a:p>
      </dgm:t>
    </dgm:pt>
  </dgm:ptLst>
  <dgm:cxnLst>
    <dgm:cxn modelId="{6C85159F-1119-4394-AC1C-A4DC42D32E8E}" srcId="{029D2789-B456-40A3-85E4-428866A21E1B}" destId="{A9FBCE77-665E-479B-8F27-47FD07D302CA}" srcOrd="1" destOrd="0" parTransId="{0C5BD342-B78B-4D2A-87E0-9A3CE8E1EEFC}" sibTransId="{3B7A988E-32D0-4C53-A081-56CDF8893505}"/>
    <dgm:cxn modelId="{F1D3AA7F-C6A4-4892-B809-3DC1A7FFDC8F}" type="presOf" srcId="{029D2789-B456-40A3-85E4-428866A21E1B}" destId="{6E6736C0-6252-4776-8071-E061F1DE5AE0}" srcOrd="0" destOrd="0" presId="urn:microsoft.com/office/officeart/2005/8/layout/hProcess9"/>
    <dgm:cxn modelId="{40E3B0C4-AC77-436B-9239-79B76E2782A9}" type="presOf" srcId="{C66C5D21-853A-4C6E-80EE-61663E92CAF3}" destId="{B6513D32-E259-41C6-8F90-19936437325E}" srcOrd="0" destOrd="0" presId="urn:microsoft.com/office/officeart/2005/8/layout/hProcess9"/>
    <dgm:cxn modelId="{3D5DDADD-3BCE-488C-8988-6A88A4DF2BAE}" srcId="{029D2789-B456-40A3-85E4-428866A21E1B}" destId="{5F2A789A-43E0-4465-AD2E-18CBA595A33A}" srcOrd="0" destOrd="0" parTransId="{7DD68B71-7923-4FBC-9527-21A7F5D6803E}" sibTransId="{213752ED-3FFC-4B9D-A35B-AA9BFB6DAF88}"/>
    <dgm:cxn modelId="{24C02CDE-FB08-4389-B63F-F91C8E4B7FCB}" srcId="{029D2789-B456-40A3-85E4-428866A21E1B}" destId="{BEFCB98A-1B05-408A-ACE0-EDB6D2681328}" srcOrd="3" destOrd="0" parTransId="{C3131ED3-06DE-4BA5-8FDF-EEB2834FB17C}" sibTransId="{922A1255-07AF-4A1F-AE1E-8EB27FB6A910}"/>
    <dgm:cxn modelId="{FE5489D9-3CDC-46D0-9A72-EC618E40E52E}" type="presOf" srcId="{A9FBCE77-665E-479B-8F27-47FD07D302CA}" destId="{C0E03AD9-E18A-4A5C-AB3E-1E2B44D43B44}" srcOrd="0" destOrd="0" presId="urn:microsoft.com/office/officeart/2005/8/layout/hProcess9"/>
    <dgm:cxn modelId="{206D8D1C-7747-4B75-8924-7D98DF41053E}" type="presOf" srcId="{BEFCB98A-1B05-408A-ACE0-EDB6D2681328}" destId="{24945C41-40EE-44A2-9A18-294C2F88FF2A}" srcOrd="0" destOrd="0" presId="urn:microsoft.com/office/officeart/2005/8/layout/hProcess9"/>
    <dgm:cxn modelId="{46B473B4-B97E-4A2D-B196-61D285A0252A}" type="presOf" srcId="{5F2A789A-43E0-4465-AD2E-18CBA595A33A}" destId="{8C28AC5B-7ABF-4A8E-B493-D115E0519E6B}" srcOrd="0" destOrd="0" presId="urn:microsoft.com/office/officeart/2005/8/layout/hProcess9"/>
    <dgm:cxn modelId="{0A07D2D0-23E2-4467-9342-53C4562AF45D}" srcId="{029D2789-B456-40A3-85E4-428866A21E1B}" destId="{C66C5D21-853A-4C6E-80EE-61663E92CAF3}" srcOrd="2" destOrd="0" parTransId="{44CA9A08-B9EB-46F4-A124-52BE382FF39F}" sibTransId="{C19AC34A-86F9-49A4-A60A-F173902D7E48}"/>
    <dgm:cxn modelId="{A88756B3-1531-4480-B078-175884EF08B7}" type="presParOf" srcId="{6E6736C0-6252-4776-8071-E061F1DE5AE0}" destId="{53B3C6C4-38AB-4C6C-878B-04DAC85F091A}" srcOrd="0" destOrd="0" presId="urn:microsoft.com/office/officeart/2005/8/layout/hProcess9"/>
    <dgm:cxn modelId="{B43966E7-4511-433C-A0AB-67FCF78E9E0E}" type="presParOf" srcId="{6E6736C0-6252-4776-8071-E061F1DE5AE0}" destId="{B3BF351D-3858-40F5-8169-611B1419F74D}" srcOrd="1" destOrd="0" presId="urn:microsoft.com/office/officeart/2005/8/layout/hProcess9"/>
    <dgm:cxn modelId="{8FFBE04A-A10F-428D-8572-C62EF6DEA51F}" type="presParOf" srcId="{B3BF351D-3858-40F5-8169-611B1419F74D}" destId="{8C28AC5B-7ABF-4A8E-B493-D115E0519E6B}" srcOrd="0" destOrd="0" presId="urn:microsoft.com/office/officeart/2005/8/layout/hProcess9"/>
    <dgm:cxn modelId="{32C08D05-08C7-499B-8919-28798844011F}" type="presParOf" srcId="{B3BF351D-3858-40F5-8169-611B1419F74D}" destId="{11DD950A-D5DC-43AE-849D-9931171D74C3}" srcOrd="1" destOrd="0" presId="urn:microsoft.com/office/officeart/2005/8/layout/hProcess9"/>
    <dgm:cxn modelId="{38077BB7-2FEC-467A-81D4-92602771E1E3}" type="presParOf" srcId="{B3BF351D-3858-40F5-8169-611B1419F74D}" destId="{C0E03AD9-E18A-4A5C-AB3E-1E2B44D43B44}" srcOrd="2" destOrd="0" presId="urn:microsoft.com/office/officeart/2005/8/layout/hProcess9"/>
    <dgm:cxn modelId="{B12279C6-94E6-479E-B1CB-8DB8C208C4A8}" type="presParOf" srcId="{B3BF351D-3858-40F5-8169-611B1419F74D}" destId="{F8D0F27F-C085-428D-8946-2264A4EB5011}" srcOrd="3" destOrd="0" presId="urn:microsoft.com/office/officeart/2005/8/layout/hProcess9"/>
    <dgm:cxn modelId="{1B42D516-8B42-4FFB-9481-717E1EF5A0C9}" type="presParOf" srcId="{B3BF351D-3858-40F5-8169-611B1419F74D}" destId="{B6513D32-E259-41C6-8F90-19936437325E}" srcOrd="4" destOrd="0" presId="urn:microsoft.com/office/officeart/2005/8/layout/hProcess9"/>
    <dgm:cxn modelId="{CA90A5E3-F63F-42FD-A1E6-0826E971B5EB}" type="presParOf" srcId="{B3BF351D-3858-40F5-8169-611B1419F74D}" destId="{D6011D4F-11DB-434B-86BA-4CC7402CA721}" srcOrd="5" destOrd="0" presId="urn:microsoft.com/office/officeart/2005/8/layout/hProcess9"/>
    <dgm:cxn modelId="{60B0E71B-851D-402B-96FE-5E4A18F3BDF9}" type="presParOf" srcId="{B3BF351D-3858-40F5-8169-611B1419F74D}" destId="{24945C41-40EE-44A2-9A18-294C2F88FF2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9D2789-B456-40A3-85E4-428866A21E1B}"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nl-BE"/>
        </a:p>
      </dgm:t>
    </dgm:pt>
    <dgm:pt modelId="{A9FBCE77-665E-479B-8F27-47FD07D302CA}">
      <dgm:prSet phldrT="[Text]" custT="1"/>
      <dgm:spPr/>
      <dgm:t>
        <a:bodyPr/>
        <a:lstStyle/>
        <a:p>
          <a:r>
            <a:rPr lang="nl-BE" sz="2000" smtClean="0"/>
            <a:t>Evaluation of proposals</a:t>
          </a:r>
          <a:endParaRPr lang="nl-BE" sz="2000" dirty="0"/>
        </a:p>
      </dgm:t>
    </dgm:pt>
    <dgm:pt modelId="{0C5BD342-B78B-4D2A-87E0-9A3CE8E1EEFC}" type="parTrans" cxnId="{6C85159F-1119-4394-AC1C-A4DC42D32E8E}">
      <dgm:prSet/>
      <dgm:spPr/>
      <dgm:t>
        <a:bodyPr/>
        <a:lstStyle/>
        <a:p>
          <a:endParaRPr lang="nl-BE"/>
        </a:p>
      </dgm:t>
    </dgm:pt>
    <dgm:pt modelId="{3B7A988E-32D0-4C53-A081-56CDF8893505}" type="sibTrans" cxnId="{6C85159F-1119-4394-AC1C-A4DC42D32E8E}">
      <dgm:prSet/>
      <dgm:spPr/>
      <dgm:t>
        <a:bodyPr/>
        <a:lstStyle/>
        <a:p>
          <a:endParaRPr lang="nl-BE"/>
        </a:p>
      </dgm:t>
    </dgm:pt>
    <dgm:pt modelId="{9922108B-7419-410D-A2E2-35F874712F7B}">
      <dgm:prSet phldrT="[Text]" custT="1"/>
      <dgm:spPr/>
      <dgm:t>
        <a:bodyPr/>
        <a:lstStyle/>
        <a:p>
          <a:r>
            <a:rPr lang="nl-BE" sz="2000" dirty="0" smtClean="0"/>
            <a:t>Grant preparation</a:t>
          </a:r>
          <a:endParaRPr lang="nl-BE" sz="2000" dirty="0"/>
        </a:p>
      </dgm:t>
    </dgm:pt>
    <dgm:pt modelId="{2CC50C79-CA91-44FC-9736-D4A5183134F5}" type="parTrans" cxnId="{7E5B73E7-0CE5-4422-8FA1-B8861728B08A}">
      <dgm:prSet/>
      <dgm:spPr/>
      <dgm:t>
        <a:bodyPr/>
        <a:lstStyle/>
        <a:p>
          <a:endParaRPr lang="nl-BE"/>
        </a:p>
      </dgm:t>
    </dgm:pt>
    <dgm:pt modelId="{3A1BD40B-F828-4B7F-B583-44DDCF3A4ACF}" type="sibTrans" cxnId="{7E5B73E7-0CE5-4422-8FA1-B8861728B08A}">
      <dgm:prSet/>
      <dgm:spPr/>
      <dgm:t>
        <a:bodyPr/>
        <a:lstStyle/>
        <a:p>
          <a:endParaRPr lang="nl-BE"/>
        </a:p>
      </dgm:t>
    </dgm:pt>
    <dgm:pt modelId="{BEFCB98A-1B05-408A-ACE0-EDB6D2681328}">
      <dgm:prSet phldrT="[Text]" custT="1"/>
      <dgm:spPr/>
      <dgm:t>
        <a:bodyPr/>
        <a:lstStyle/>
        <a:p>
          <a:r>
            <a:rPr lang="nl-BE" sz="2000" dirty="0" smtClean="0"/>
            <a:t>Grant signature</a:t>
          </a:r>
          <a:endParaRPr lang="nl-BE" sz="2000" dirty="0"/>
        </a:p>
      </dgm:t>
    </dgm:pt>
    <dgm:pt modelId="{C3131ED3-06DE-4BA5-8FDF-EEB2834FB17C}" type="parTrans" cxnId="{24C02CDE-FB08-4389-B63F-F91C8E4B7FCB}">
      <dgm:prSet/>
      <dgm:spPr/>
      <dgm:t>
        <a:bodyPr/>
        <a:lstStyle/>
        <a:p>
          <a:endParaRPr lang="nl-BE"/>
        </a:p>
      </dgm:t>
    </dgm:pt>
    <dgm:pt modelId="{922A1255-07AF-4A1F-AE1E-8EB27FB6A910}" type="sibTrans" cxnId="{24C02CDE-FB08-4389-B63F-F91C8E4B7FCB}">
      <dgm:prSet/>
      <dgm:spPr/>
      <dgm:t>
        <a:bodyPr/>
        <a:lstStyle/>
        <a:p>
          <a:endParaRPr lang="nl-BE"/>
        </a:p>
      </dgm:t>
    </dgm:pt>
    <dgm:pt modelId="{6E6736C0-6252-4776-8071-E061F1DE5AE0}" type="pres">
      <dgm:prSet presAssocID="{029D2789-B456-40A3-85E4-428866A21E1B}" presName="CompostProcess" presStyleCnt="0">
        <dgm:presLayoutVars>
          <dgm:dir/>
          <dgm:resizeHandles val="exact"/>
        </dgm:presLayoutVars>
      </dgm:prSet>
      <dgm:spPr/>
      <dgm:t>
        <a:bodyPr/>
        <a:lstStyle/>
        <a:p>
          <a:endParaRPr lang="nl-BE"/>
        </a:p>
      </dgm:t>
    </dgm:pt>
    <dgm:pt modelId="{53B3C6C4-38AB-4C6C-878B-04DAC85F091A}" type="pres">
      <dgm:prSet presAssocID="{029D2789-B456-40A3-85E4-428866A21E1B}" presName="arrow" presStyleLbl="bgShp" presStyleIdx="0" presStyleCnt="1"/>
      <dgm:spPr/>
      <dgm:t>
        <a:bodyPr/>
        <a:lstStyle/>
        <a:p>
          <a:endParaRPr lang="nl-BE"/>
        </a:p>
      </dgm:t>
    </dgm:pt>
    <dgm:pt modelId="{B3BF351D-3858-40F5-8169-611B1419F74D}" type="pres">
      <dgm:prSet presAssocID="{029D2789-B456-40A3-85E4-428866A21E1B}" presName="linearProcess" presStyleCnt="0"/>
      <dgm:spPr/>
      <dgm:t>
        <a:bodyPr/>
        <a:lstStyle/>
        <a:p>
          <a:endParaRPr lang="nl-BE"/>
        </a:p>
      </dgm:t>
    </dgm:pt>
    <dgm:pt modelId="{C0E03AD9-E18A-4A5C-AB3E-1E2B44D43B44}" type="pres">
      <dgm:prSet presAssocID="{A9FBCE77-665E-479B-8F27-47FD07D302CA}" presName="textNode" presStyleLbl="node1" presStyleIdx="0" presStyleCnt="3" custScaleX="48537" custScaleY="98071">
        <dgm:presLayoutVars>
          <dgm:bulletEnabled val="1"/>
        </dgm:presLayoutVars>
      </dgm:prSet>
      <dgm:spPr/>
      <dgm:t>
        <a:bodyPr/>
        <a:lstStyle/>
        <a:p>
          <a:endParaRPr lang="nl-BE"/>
        </a:p>
      </dgm:t>
    </dgm:pt>
    <dgm:pt modelId="{F8D0F27F-C085-428D-8946-2264A4EB5011}" type="pres">
      <dgm:prSet presAssocID="{3B7A988E-32D0-4C53-A081-56CDF8893505}" presName="sibTrans" presStyleCnt="0"/>
      <dgm:spPr/>
      <dgm:t>
        <a:bodyPr/>
        <a:lstStyle/>
        <a:p>
          <a:endParaRPr lang="nl-BE"/>
        </a:p>
      </dgm:t>
    </dgm:pt>
    <dgm:pt modelId="{56E78C79-BD8E-40DC-93DC-959E6D357A38}" type="pres">
      <dgm:prSet presAssocID="{9922108B-7419-410D-A2E2-35F874712F7B}" presName="textNode" presStyleLbl="node1" presStyleIdx="1" presStyleCnt="3" custScaleX="53319" custLinFactNeighborX="-40837" custLinFactNeighborY="1898">
        <dgm:presLayoutVars>
          <dgm:bulletEnabled val="1"/>
        </dgm:presLayoutVars>
      </dgm:prSet>
      <dgm:spPr/>
      <dgm:t>
        <a:bodyPr/>
        <a:lstStyle/>
        <a:p>
          <a:endParaRPr lang="nl-BE"/>
        </a:p>
      </dgm:t>
    </dgm:pt>
    <dgm:pt modelId="{C5C02C3E-E0C2-4E88-9809-BBCB5F3E9772}" type="pres">
      <dgm:prSet presAssocID="{3A1BD40B-F828-4B7F-B583-44DDCF3A4ACF}" presName="sibTrans" presStyleCnt="0"/>
      <dgm:spPr/>
      <dgm:t>
        <a:bodyPr/>
        <a:lstStyle/>
        <a:p>
          <a:endParaRPr lang="nl-BE"/>
        </a:p>
      </dgm:t>
    </dgm:pt>
    <dgm:pt modelId="{24945C41-40EE-44A2-9A18-294C2F88FF2A}" type="pres">
      <dgm:prSet presAssocID="{BEFCB98A-1B05-408A-ACE0-EDB6D2681328}" presName="textNode" presStyleLbl="node1" presStyleIdx="2" presStyleCnt="3" custScaleX="47509" custLinFactX="-398" custLinFactNeighborX="-100000" custLinFactNeighborY="2832">
        <dgm:presLayoutVars>
          <dgm:bulletEnabled val="1"/>
        </dgm:presLayoutVars>
      </dgm:prSet>
      <dgm:spPr/>
      <dgm:t>
        <a:bodyPr/>
        <a:lstStyle/>
        <a:p>
          <a:endParaRPr lang="nl-BE"/>
        </a:p>
      </dgm:t>
    </dgm:pt>
  </dgm:ptLst>
  <dgm:cxnLst>
    <dgm:cxn modelId="{6C85159F-1119-4394-AC1C-A4DC42D32E8E}" srcId="{029D2789-B456-40A3-85E4-428866A21E1B}" destId="{A9FBCE77-665E-479B-8F27-47FD07D302CA}" srcOrd="0" destOrd="0" parTransId="{0C5BD342-B78B-4D2A-87E0-9A3CE8E1EEFC}" sibTransId="{3B7A988E-32D0-4C53-A081-56CDF8893505}"/>
    <dgm:cxn modelId="{BAC7036E-A84D-4782-BA69-3BABBD86B12F}" type="presOf" srcId="{029D2789-B456-40A3-85E4-428866A21E1B}" destId="{6E6736C0-6252-4776-8071-E061F1DE5AE0}" srcOrd="0" destOrd="0" presId="urn:microsoft.com/office/officeart/2005/8/layout/hProcess9"/>
    <dgm:cxn modelId="{25CAB796-F4AA-4083-BB97-921888F7E3DF}" type="presOf" srcId="{BEFCB98A-1B05-408A-ACE0-EDB6D2681328}" destId="{24945C41-40EE-44A2-9A18-294C2F88FF2A}" srcOrd="0" destOrd="0" presId="urn:microsoft.com/office/officeart/2005/8/layout/hProcess9"/>
    <dgm:cxn modelId="{24C02CDE-FB08-4389-B63F-F91C8E4B7FCB}" srcId="{029D2789-B456-40A3-85E4-428866A21E1B}" destId="{BEFCB98A-1B05-408A-ACE0-EDB6D2681328}" srcOrd="2" destOrd="0" parTransId="{C3131ED3-06DE-4BA5-8FDF-EEB2834FB17C}" sibTransId="{922A1255-07AF-4A1F-AE1E-8EB27FB6A910}"/>
    <dgm:cxn modelId="{820CD2FB-0A5F-44F4-AB89-356A9B53BA4F}" type="presOf" srcId="{9922108B-7419-410D-A2E2-35F874712F7B}" destId="{56E78C79-BD8E-40DC-93DC-959E6D357A38}" srcOrd="0" destOrd="0" presId="urn:microsoft.com/office/officeart/2005/8/layout/hProcess9"/>
    <dgm:cxn modelId="{7E5B73E7-0CE5-4422-8FA1-B8861728B08A}" srcId="{029D2789-B456-40A3-85E4-428866A21E1B}" destId="{9922108B-7419-410D-A2E2-35F874712F7B}" srcOrd="1" destOrd="0" parTransId="{2CC50C79-CA91-44FC-9736-D4A5183134F5}" sibTransId="{3A1BD40B-F828-4B7F-B583-44DDCF3A4ACF}"/>
    <dgm:cxn modelId="{A6342D9D-6CEB-4C68-B40B-CE879C5859DE}" type="presOf" srcId="{A9FBCE77-665E-479B-8F27-47FD07D302CA}" destId="{C0E03AD9-E18A-4A5C-AB3E-1E2B44D43B44}" srcOrd="0" destOrd="0" presId="urn:microsoft.com/office/officeart/2005/8/layout/hProcess9"/>
    <dgm:cxn modelId="{5F31DC20-9B85-4B7D-9F50-6875B7B8A905}" type="presParOf" srcId="{6E6736C0-6252-4776-8071-E061F1DE5AE0}" destId="{53B3C6C4-38AB-4C6C-878B-04DAC85F091A}" srcOrd="0" destOrd="0" presId="urn:microsoft.com/office/officeart/2005/8/layout/hProcess9"/>
    <dgm:cxn modelId="{FD1B546A-B56F-4128-AE47-BBA074D77902}" type="presParOf" srcId="{6E6736C0-6252-4776-8071-E061F1DE5AE0}" destId="{B3BF351D-3858-40F5-8169-611B1419F74D}" srcOrd="1" destOrd="0" presId="urn:microsoft.com/office/officeart/2005/8/layout/hProcess9"/>
    <dgm:cxn modelId="{85F21085-EA26-46A6-B4DC-D460E4A963F7}" type="presParOf" srcId="{B3BF351D-3858-40F5-8169-611B1419F74D}" destId="{C0E03AD9-E18A-4A5C-AB3E-1E2B44D43B44}" srcOrd="0" destOrd="0" presId="urn:microsoft.com/office/officeart/2005/8/layout/hProcess9"/>
    <dgm:cxn modelId="{4A85D7B4-A263-47BB-AC13-BB37BF6773DC}" type="presParOf" srcId="{B3BF351D-3858-40F5-8169-611B1419F74D}" destId="{F8D0F27F-C085-428D-8946-2264A4EB5011}" srcOrd="1" destOrd="0" presId="urn:microsoft.com/office/officeart/2005/8/layout/hProcess9"/>
    <dgm:cxn modelId="{103F6750-C06B-48E3-B706-BDE62F8E6299}" type="presParOf" srcId="{B3BF351D-3858-40F5-8169-611B1419F74D}" destId="{56E78C79-BD8E-40DC-93DC-959E6D357A38}" srcOrd="2" destOrd="0" presId="urn:microsoft.com/office/officeart/2005/8/layout/hProcess9"/>
    <dgm:cxn modelId="{E24BDB49-8969-484D-AB4C-87C9549C2CDB}" type="presParOf" srcId="{B3BF351D-3858-40F5-8169-611B1419F74D}" destId="{C5C02C3E-E0C2-4E88-9809-BBCB5F3E9772}" srcOrd="3" destOrd="0" presId="urn:microsoft.com/office/officeart/2005/8/layout/hProcess9"/>
    <dgm:cxn modelId="{4C05CB7B-96AE-4804-9E09-049F2A8F89A2}" type="presParOf" srcId="{B3BF351D-3858-40F5-8169-611B1419F74D}" destId="{24945C41-40EE-44A2-9A18-294C2F88FF2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3C6C4-38AB-4C6C-878B-04DAC85F091A}">
      <dsp:nvSpPr>
        <dsp:cNvPr id="0" name=""/>
        <dsp:cNvSpPr/>
      </dsp:nvSpPr>
      <dsp:spPr>
        <a:xfrm>
          <a:off x="4" y="0"/>
          <a:ext cx="9040637" cy="187007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8AC5B-7ABF-4A8E-B493-D115E0519E6B}">
      <dsp:nvSpPr>
        <dsp:cNvPr id="0" name=""/>
        <dsp:cNvSpPr/>
      </dsp:nvSpPr>
      <dsp:spPr>
        <a:xfrm>
          <a:off x="121288" y="564964"/>
          <a:ext cx="1593327" cy="74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Admissibility check</a:t>
          </a:r>
          <a:endParaRPr lang="nl-BE" sz="2000" kern="1200" dirty="0"/>
        </a:p>
      </dsp:txBody>
      <dsp:txXfrm>
        <a:off x="157804" y="601480"/>
        <a:ext cx="1520295" cy="674998"/>
      </dsp:txXfrm>
    </dsp:sp>
    <dsp:sp modelId="{01DDFD51-DC8E-4F1D-94AD-0BC1DDE49BA9}">
      <dsp:nvSpPr>
        <dsp:cNvPr id="0" name=""/>
        <dsp:cNvSpPr/>
      </dsp:nvSpPr>
      <dsp:spPr>
        <a:xfrm>
          <a:off x="1912422" y="564964"/>
          <a:ext cx="1719788" cy="74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Eligibility</a:t>
          </a:r>
          <a:r>
            <a:rPr lang="nl-BE" sz="1800" kern="1200" dirty="0" smtClean="0"/>
            <a:t> check</a:t>
          </a:r>
          <a:endParaRPr lang="nl-BE" sz="1800" kern="1200" dirty="0"/>
        </a:p>
      </dsp:txBody>
      <dsp:txXfrm>
        <a:off x="1948938" y="601480"/>
        <a:ext cx="1646756" cy="674998"/>
      </dsp:txXfrm>
    </dsp:sp>
    <dsp:sp modelId="{C0E03AD9-E18A-4A5C-AB3E-1E2B44D43B44}">
      <dsp:nvSpPr>
        <dsp:cNvPr id="0" name=""/>
        <dsp:cNvSpPr/>
      </dsp:nvSpPr>
      <dsp:spPr>
        <a:xfrm>
          <a:off x="3709926" y="561022"/>
          <a:ext cx="1629996" cy="74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solidFill>
                <a:schemeClr val="bg1"/>
              </a:solidFill>
            </a:rPr>
            <a:t>Evaluation of proposals</a:t>
          </a:r>
          <a:endParaRPr lang="nl-BE" sz="2000" kern="1200" dirty="0">
            <a:solidFill>
              <a:schemeClr val="bg1"/>
            </a:solidFill>
          </a:endParaRPr>
        </a:p>
      </dsp:txBody>
      <dsp:txXfrm>
        <a:off x="3746442" y="597538"/>
        <a:ext cx="1556964" cy="674998"/>
      </dsp:txXfrm>
    </dsp:sp>
    <dsp:sp modelId="{56E78C79-BD8E-40DC-93DC-959E6D357A38}">
      <dsp:nvSpPr>
        <dsp:cNvPr id="0" name=""/>
        <dsp:cNvSpPr/>
      </dsp:nvSpPr>
      <dsp:spPr>
        <a:xfrm>
          <a:off x="5436314" y="558494"/>
          <a:ext cx="1777943" cy="748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solidFill>
                <a:schemeClr val="bg1"/>
              </a:solidFill>
            </a:rPr>
            <a:t>Grant preparation</a:t>
          </a:r>
          <a:endParaRPr lang="nl-BE" sz="2000" kern="1200" dirty="0">
            <a:solidFill>
              <a:schemeClr val="bg1"/>
            </a:solidFill>
          </a:endParaRPr>
        </a:p>
      </dsp:txBody>
      <dsp:txXfrm>
        <a:off x="5472830" y="595010"/>
        <a:ext cx="1704911" cy="674998"/>
      </dsp:txXfrm>
    </dsp:sp>
    <dsp:sp modelId="{24945C41-40EE-44A2-9A18-294C2F88FF2A}">
      <dsp:nvSpPr>
        <dsp:cNvPr id="0" name=""/>
        <dsp:cNvSpPr/>
      </dsp:nvSpPr>
      <dsp:spPr>
        <a:xfrm>
          <a:off x="7322290" y="522046"/>
          <a:ext cx="1525963" cy="800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solidFill>
                <a:schemeClr val="tx1"/>
              </a:solidFill>
            </a:rPr>
            <a:t>Grant signature</a:t>
          </a:r>
          <a:endParaRPr lang="nl-BE" sz="2000" kern="1200" dirty="0">
            <a:solidFill>
              <a:schemeClr val="tx1"/>
            </a:solidFill>
          </a:endParaRPr>
        </a:p>
      </dsp:txBody>
      <dsp:txXfrm>
        <a:off x="7361348" y="561104"/>
        <a:ext cx="1447847" cy="721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3C6C4-38AB-4C6C-878B-04DAC85F091A}">
      <dsp:nvSpPr>
        <dsp:cNvPr id="0" name=""/>
        <dsp:cNvSpPr/>
      </dsp:nvSpPr>
      <dsp:spPr>
        <a:xfrm>
          <a:off x="576049" y="0"/>
          <a:ext cx="6509385" cy="1870074"/>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C28AC5B-7ABF-4A8E-B493-D115E0519E6B}">
      <dsp:nvSpPr>
        <dsp:cNvPr id="0" name=""/>
        <dsp:cNvSpPr/>
      </dsp:nvSpPr>
      <dsp:spPr>
        <a:xfrm>
          <a:off x="46094" y="494335"/>
          <a:ext cx="2044410" cy="9112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solidFill>
                <a:schemeClr val="bg1"/>
              </a:solidFill>
            </a:rPr>
            <a:t>Admissibility - Eligibility check</a:t>
          </a:r>
          <a:endParaRPr lang="nl-BE" sz="2000" kern="1200" dirty="0">
            <a:solidFill>
              <a:schemeClr val="bg1"/>
            </a:solidFill>
          </a:endParaRPr>
        </a:p>
      </dsp:txBody>
      <dsp:txXfrm>
        <a:off x="90578" y="538819"/>
        <a:ext cx="1955442" cy="822297"/>
      </dsp:txXfrm>
    </dsp:sp>
    <dsp:sp modelId="{C0E03AD9-E18A-4A5C-AB3E-1E2B44D43B44}">
      <dsp:nvSpPr>
        <dsp:cNvPr id="0" name=""/>
        <dsp:cNvSpPr/>
      </dsp:nvSpPr>
      <dsp:spPr>
        <a:xfrm>
          <a:off x="2158006" y="488474"/>
          <a:ext cx="1806510" cy="8931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Evaluation of proposals</a:t>
          </a:r>
          <a:endParaRPr lang="nl-BE" sz="2000" kern="1200" dirty="0"/>
        </a:p>
      </dsp:txBody>
      <dsp:txXfrm>
        <a:off x="2201605" y="532073"/>
        <a:ext cx="1719312" cy="805927"/>
      </dsp:txXfrm>
    </dsp:sp>
    <dsp:sp modelId="{B6513D32-E259-41C6-8F90-19936437325E}">
      <dsp:nvSpPr>
        <dsp:cNvPr id="0" name=""/>
        <dsp:cNvSpPr/>
      </dsp:nvSpPr>
      <dsp:spPr>
        <a:xfrm>
          <a:off x="4073446" y="488474"/>
          <a:ext cx="1806510" cy="8931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Grant Preparation</a:t>
          </a:r>
          <a:endParaRPr lang="nl-BE" sz="2200" kern="1200" dirty="0"/>
        </a:p>
      </dsp:txBody>
      <dsp:txXfrm>
        <a:off x="4117045" y="532073"/>
        <a:ext cx="1719312" cy="805927"/>
      </dsp:txXfrm>
    </dsp:sp>
    <dsp:sp modelId="{24945C41-40EE-44A2-9A18-294C2F88FF2A}">
      <dsp:nvSpPr>
        <dsp:cNvPr id="0" name=""/>
        <dsp:cNvSpPr/>
      </dsp:nvSpPr>
      <dsp:spPr>
        <a:xfrm>
          <a:off x="5993552" y="469433"/>
          <a:ext cx="1664547" cy="91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Grant signature</a:t>
          </a:r>
          <a:endParaRPr lang="nl-BE" sz="2000" kern="1200" dirty="0"/>
        </a:p>
      </dsp:txBody>
      <dsp:txXfrm>
        <a:off x="6038080" y="513961"/>
        <a:ext cx="1575491" cy="823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3C6C4-38AB-4C6C-878B-04DAC85F091A}">
      <dsp:nvSpPr>
        <dsp:cNvPr id="0" name=""/>
        <dsp:cNvSpPr/>
      </dsp:nvSpPr>
      <dsp:spPr>
        <a:xfrm>
          <a:off x="576049" y="0"/>
          <a:ext cx="6509385" cy="1870074"/>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C28AC5B-7ABF-4A8E-B493-D115E0519E6B}">
      <dsp:nvSpPr>
        <dsp:cNvPr id="0" name=""/>
        <dsp:cNvSpPr/>
      </dsp:nvSpPr>
      <dsp:spPr>
        <a:xfrm>
          <a:off x="46094" y="494335"/>
          <a:ext cx="2044410" cy="9112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solidFill>
                <a:schemeClr val="bg1"/>
              </a:solidFill>
            </a:rPr>
            <a:t>Admissibility - Eligibility check</a:t>
          </a:r>
          <a:endParaRPr lang="nl-BE" sz="2000" kern="1200" dirty="0">
            <a:solidFill>
              <a:schemeClr val="bg1"/>
            </a:solidFill>
          </a:endParaRPr>
        </a:p>
      </dsp:txBody>
      <dsp:txXfrm>
        <a:off x="90578" y="538819"/>
        <a:ext cx="1955442" cy="822297"/>
      </dsp:txXfrm>
    </dsp:sp>
    <dsp:sp modelId="{C0E03AD9-E18A-4A5C-AB3E-1E2B44D43B44}">
      <dsp:nvSpPr>
        <dsp:cNvPr id="0" name=""/>
        <dsp:cNvSpPr/>
      </dsp:nvSpPr>
      <dsp:spPr>
        <a:xfrm>
          <a:off x="2158006" y="488474"/>
          <a:ext cx="1806510" cy="8931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Evaluation of proposals</a:t>
          </a:r>
          <a:endParaRPr lang="nl-BE" sz="2000" kern="1200" dirty="0"/>
        </a:p>
      </dsp:txBody>
      <dsp:txXfrm>
        <a:off x="2201605" y="532073"/>
        <a:ext cx="1719312" cy="805927"/>
      </dsp:txXfrm>
    </dsp:sp>
    <dsp:sp modelId="{B6513D32-E259-41C6-8F90-19936437325E}">
      <dsp:nvSpPr>
        <dsp:cNvPr id="0" name=""/>
        <dsp:cNvSpPr/>
      </dsp:nvSpPr>
      <dsp:spPr>
        <a:xfrm>
          <a:off x="4073446" y="488474"/>
          <a:ext cx="1806510" cy="8931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Grant Preparation</a:t>
          </a:r>
          <a:endParaRPr lang="nl-BE" sz="2200" kern="1200" dirty="0"/>
        </a:p>
      </dsp:txBody>
      <dsp:txXfrm>
        <a:off x="4117045" y="532073"/>
        <a:ext cx="1719312" cy="805927"/>
      </dsp:txXfrm>
    </dsp:sp>
    <dsp:sp modelId="{24945C41-40EE-44A2-9A18-294C2F88FF2A}">
      <dsp:nvSpPr>
        <dsp:cNvPr id="0" name=""/>
        <dsp:cNvSpPr/>
      </dsp:nvSpPr>
      <dsp:spPr>
        <a:xfrm>
          <a:off x="5993552" y="469433"/>
          <a:ext cx="1664547" cy="91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Grant signature</a:t>
          </a:r>
          <a:endParaRPr lang="nl-BE" sz="2000" kern="1200" dirty="0"/>
        </a:p>
      </dsp:txBody>
      <dsp:txXfrm>
        <a:off x="6038080" y="513961"/>
        <a:ext cx="1575491" cy="823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3C6C4-38AB-4C6C-878B-04DAC85F091A}">
      <dsp:nvSpPr>
        <dsp:cNvPr id="0" name=""/>
        <dsp:cNvSpPr/>
      </dsp:nvSpPr>
      <dsp:spPr>
        <a:xfrm>
          <a:off x="574357" y="0"/>
          <a:ext cx="6509385" cy="1870074"/>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0E03AD9-E18A-4A5C-AB3E-1E2B44D43B44}">
      <dsp:nvSpPr>
        <dsp:cNvPr id="0" name=""/>
        <dsp:cNvSpPr/>
      </dsp:nvSpPr>
      <dsp:spPr>
        <a:xfrm>
          <a:off x="487812" y="568237"/>
          <a:ext cx="1883985" cy="733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smtClean="0"/>
            <a:t>Evaluation of proposals</a:t>
          </a:r>
          <a:endParaRPr lang="nl-BE" sz="2000" kern="1200" dirty="0"/>
        </a:p>
      </dsp:txBody>
      <dsp:txXfrm>
        <a:off x="523623" y="604048"/>
        <a:ext cx="1812363" cy="661978"/>
      </dsp:txXfrm>
    </dsp:sp>
    <dsp:sp modelId="{56E78C79-BD8E-40DC-93DC-959E6D357A38}">
      <dsp:nvSpPr>
        <dsp:cNvPr id="0" name=""/>
        <dsp:cNvSpPr/>
      </dsp:nvSpPr>
      <dsp:spPr>
        <a:xfrm>
          <a:off x="2598336" y="575220"/>
          <a:ext cx="2132526" cy="7480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Grant preparation</a:t>
          </a:r>
          <a:endParaRPr lang="nl-BE" sz="2000" kern="1200" dirty="0"/>
        </a:p>
      </dsp:txBody>
      <dsp:txXfrm>
        <a:off x="2634852" y="611736"/>
        <a:ext cx="2059494" cy="674998"/>
      </dsp:txXfrm>
    </dsp:sp>
    <dsp:sp modelId="{24945C41-40EE-44A2-9A18-294C2F88FF2A}">
      <dsp:nvSpPr>
        <dsp:cNvPr id="0" name=""/>
        <dsp:cNvSpPr/>
      </dsp:nvSpPr>
      <dsp:spPr>
        <a:xfrm>
          <a:off x="4871311" y="582206"/>
          <a:ext cx="1900152" cy="7480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Grant signature</a:t>
          </a:r>
          <a:endParaRPr lang="nl-BE" sz="2000" kern="1200" dirty="0"/>
        </a:p>
      </dsp:txBody>
      <dsp:txXfrm>
        <a:off x="4907827" y="618722"/>
        <a:ext cx="1827120" cy="6749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0.0525</cdr:x>
      <cdr:y>0.1591</cdr:y>
    </cdr:from>
    <cdr:to>
      <cdr:x>0.54249</cdr:x>
      <cdr:y>0.93869</cdr:y>
    </cdr:to>
    <cdr:sp macro="" textlink="">
      <cdr:nvSpPr>
        <cdr:cNvPr id="2" name="Rectangle 1"/>
        <cdr:cNvSpPr/>
      </cdr:nvSpPr>
      <cdr:spPr>
        <a:xfrm xmlns:a="http://schemas.openxmlformats.org/drawingml/2006/main">
          <a:off x="432048" y="720080"/>
          <a:ext cx="4032448" cy="3528392"/>
        </a:xfrm>
        <a:prstGeom xmlns:a="http://schemas.openxmlformats.org/drawingml/2006/main" prst="rect">
          <a:avLst/>
        </a:prstGeom>
        <a:solidFill xmlns:a="http://schemas.openxmlformats.org/drawingml/2006/main">
          <a:schemeClr val="accent2">
            <a:alpha val="0"/>
          </a:schemeClr>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sp>
  </cdr:relSizeAnchor>
  <cdr:relSizeAnchor xmlns:cdr="http://schemas.openxmlformats.org/drawingml/2006/chartDrawing">
    <cdr:from>
      <cdr:x>0.55124</cdr:x>
      <cdr:y>0.1591</cdr:y>
    </cdr:from>
    <cdr:to>
      <cdr:x>0.98874</cdr:x>
      <cdr:y>0.93869</cdr:y>
    </cdr:to>
    <cdr:sp macro="" textlink="">
      <cdr:nvSpPr>
        <cdr:cNvPr id="3" name="Rectangle 2"/>
        <cdr:cNvSpPr/>
      </cdr:nvSpPr>
      <cdr:spPr>
        <a:xfrm xmlns:a="http://schemas.openxmlformats.org/drawingml/2006/main">
          <a:off x="4536504" y="720080"/>
          <a:ext cx="3600400" cy="3528392"/>
        </a:xfrm>
        <a:prstGeom xmlns:a="http://schemas.openxmlformats.org/drawingml/2006/main" prst="rect">
          <a:avLst/>
        </a:prstGeom>
        <a:solidFill xmlns:a="http://schemas.openxmlformats.org/drawingml/2006/main">
          <a:schemeClr val="accent2">
            <a:alpha val="0"/>
          </a:schemeClr>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sp>
  </cdr:relSizeAnchor>
  <cdr:relSizeAnchor xmlns:cdr="http://schemas.openxmlformats.org/drawingml/2006/chartDrawing">
    <cdr:from>
      <cdr:x>0.28875</cdr:x>
      <cdr:y>0.23865</cdr:y>
    </cdr:from>
    <cdr:to>
      <cdr:x>0.47249</cdr:x>
      <cdr:y>0.35002</cdr:y>
    </cdr:to>
    <cdr:sp macro="" textlink="">
      <cdr:nvSpPr>
        <cdr:cNvPr id="5" name="TextBox 4"/>
        <cdr:cNvSpPr txBox="1"/>
      </cdr:nvSpPr>
      <cdr:spPr>
        <a:xfrm xmlns:a="http://schemas.openxmlformats.org/drawingml/2006/main">
          <a:off x="2376264" y="1080120"/>
          <a:ext cx="1512168" cy="504056"/>
        </a:xfrm>
        <a:prstGeom xmlns:a="http://schemas.openxmlformats.org/drawingml/2006/main" prst="rect">
          <a:avLst/>
        </a:prstGeom>
        <a:solidFill xmlns:a="http://schemas.openxmlformats.org/drawingml/2006/main">
          <a:schemeClr val="accent1"/>
        </a:solidFill>
      </cdr:spPr>
      <cdr:txBody>
        <a:bodyPr xmlns:a="http://schemas.openxmlformats.org/drawingml/2006/main" vertOverflow="clip" wrap="square" rtlCol="0"/>
        <a:lstStyle xmlns:a="http://schemas.openxmlformats.org/drawingml/2006/main"/>
        <a:p xmlns:a="http://schemas.openxmlformats.org/drawingml/2006/main">
          <a:pPr algn="ctr"/>
          <a:r>
            <a:rPr lang="en-GB" sz="2000" dirty="0" smtClean="0">
              <a:latin typeface="Arial" panose="020B0604020202020204" pitchFamily="34" charset="0"/>
              <a:cs typeface="Arial" panose="020B0604020202020204" pitchFamily="34" charset="0"/>
            </a:rPr>
            <a:t>EU-15</a:t>
          </a:r>
          <a:endParaRPr lang="en-GB" sz="2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0.67374</cdr:x>
      <cdr:y>0.25456</cdr:y>
    </cdr:from>
    <cdr:to>
      <cdr:x>0.85749</cdr:x>
      <cdr:y>0.36593</cdr:y>
    </cdr:to>
    <cdr:sp macro="" textlink="">
      <cdr:nvSpPr>
        <cdr:cNvPr id="6" name="TextBox 1"/>
        <cdr:cNvSpPr txBox="1"/>
      </cdr:nvSpPr>
      <cdr:spPr>
        <a:xfrm xmlns:a="http://schemas.openxmlformats.org/drawingml/2006/main">
          <a:off x="5544616" y="1152128"/>
          <a:ext cx="1512168" cy="504056"/>
        </a:xfrm>
        <a:prstGeom xmlns:a="http://schemas.openxmlformats.org/drawingml/2006/main" prst="rect">
          <a:avLst/>
        </a:prstGeom>
        <a:solidFill xmlns:a="http://schemas.openxmlformats.org/drawingml/2006/main">
          <a:schemeClr val="accent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dirty="0" smtClean="0">
              <a:latin typeface="Arial" panose="020B0604020202020204" pitchFamily="34" charset="0"/>
              <a:cs typeface="Arial" panose="020B0604020202020204" pitchFamily="34" charset="0"/>
            </a:rPr>
            <a:t>EU-13</a:t>
          </a:r>
          <a:endParaRPr lang="en-GB" sz="20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0.48148</cdr:x>
      <cdr:y>0.90209</cdr:y>
    </cdr:to>
    <cdr:sp macro="" textlink="">
      <cdr:nvSpPr>
        <cdr:cNvPr id="2" name="Rectangle 1"/>
        <cdr:cNvSpPr/>
      </cdr:nvSpPr>
      <cdr:spPr>
        <a:xfrm xmlns:a="http://schemas.openxmlformats.org/drawingml/2006/main">
          <a:off x="-611560" y="-1916832"/>
          <a:ext cx="3744404" cy="3980598"/>
        </a:xfrm>
        <a:prstGeom xmlns:a="http://schemas.openxmlformats.org/drawingml/2006/main" prst="rect">
          <a:avLst/>
        </a:prstGeom>
        <a:solidFill xmlns:a="http://schemas.openxmlformats.org/drawingml/2006/main">
          <a:schemeClr val="accent2">
            <a:alpha val="0"/>
          </a:schemeClr>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sp>
  </cdr:relSizeAnchor>
  <cdr:relSizeAnchor xmlns:cdr="http://schemas.openxmlformats.org/drawingml/2006/chartDrawing">
    <cdr:from>
      <cdr:x>0.25807</cdr:x>
      <cdr:y>0.13073</cdr:y>
    </cdr:from>
    <cdr:to>
      <cdr:x>0.39522</cdr:x>
      <cdr:y>0.21576</cdr:y>
    </cdr:to>
    <cdr:sp macro="" textlink="">
      <cdr:nvSpPr>
        <cdr:cNvPr id="3" name="Text Box 2"/>
        <cdr:cNvSpPr txBox="1">
          <a:spLocks xmlns:a="http://schemas.openxmlformats.org/drawingml/2006/main" noChangeArrowheads="1"/>
        </cdr:cNvSpPr>
      </cdr:nvSpPr>
      <cdr:spPr bwMode="auto">
        <a:xfrm xmlns:a="http://schemas.openxmlformats.org/drawingml/2006/main">
          <a:off x="1616130" y="419463"/>
          <a:ext cx="858884" cy="272832"/>
        </a:xfrm>
        <a:prstGeom xmlns:a="http://schemas.openxmlformats.org/drawingml/2006/main" prst="rect">
          <a:avLst/>
        </a:prstGeom>
        <a:solidFill xmlns:a="http://schemas.openxmlformats.org/drawingml/2006/main">
          <a:srgbClr val="A0B01E"/>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gn="ctr"/>
          <a:r>
            <a:rPr lang="en-GB" sz="2000" dirty="0">
              <a:latin typeface="Arial" panose="020B0604020202020204" pitchFamily="34" charset="0"/>
              <a:cs typeface="Arial" panose="020B0604020202020204" pitchFamily="34" charset="0"/>
            </a:rPr>
            <a:t>EU-15</a:t>
          </a:r>
        </a:p>
      </cdr:txBody>
    </cdr:sp>
  </cdr:relSizeAnchor>
  <cdr:relSizeAnchor xmlns:cdr="http://schemas.openxmlformats.org/drawingml/2006/chartDrawing">
    <cdr:from>
      <cdr:x>0.5463</cdr:x>
      <cdr:y>0.03264</cdr:y>
    </cdr:from>
    <cdr:to>
      <cdr:x>0.98148</cdr:x>
      <cdr:y>0.93473</cdr:y>
    </cdr:to>
    <cdr:sp macro="" textlink="">
      <cdr:nvSpPr>
        <cdr:cNvPr id="5" name="Rectangle 4"/>
        <cdr:cNvSpPr/>
      </cdr:nvSpPr>
      <cdr:spPr>
        <a:xfrm xmlns:a="http://schemas.openxmlformats.org/drawingml/2006/main">
          <a:off x="4248472" y="144016"/>
          <a:ext cx="3384335" cy="3980611"/>
        </a:xfrm>
        <a:prstGeom xmlns:a="http://schemas.openxmlformats.org/drawingml/2006/main" prst="rect">
          <a:avLst/>
        </a:prstGeom>
        <a:solidFill xmlns:a="http://schemas.openxmlformats.org/drawingml/2006/main">
          <a:schemeClr val="accent2">
            <a:alpha val="0"/>
          </a:schemeClr>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sp>
  </cdr:relSizeAnchor>
  <cdr:relSizeAnchor xmlns:cdr="http://schemas.openxmlformats.org/drawingml/2006/chartDrawing">
    <cdr:from>
      <cdr:x>0.68519</cdr:x>
      <cdr:y>0.13512</cdr:y>
    </cdr:from>
    <cdr:to>
      <cdr:x>0.82234</cdr:x>
      <cdr:y>0.22015</cdr:y>
    </cdr:to>
    <cdr:sp macro="" textlink="">
      <cdr:nvSpPr>
        <cdr:cNvPr id="6" name="Text Box 2"/>
        <cdr:cNvSpPr txBox="1">
          <a:spLocks xmlns:a="http://schemas.openxmlformats.org/drawingml/2006/main" noChangeArrowheads="1"/>
        </cdr:cNvSpPr>
      </cdr:nvSpPr>
      <cdr:spPr bwMode="auto">
        <a:xfrm xmlns:a="http://schemas.openxmlformats.org/drawingml/2006/main">
          <a:off x="5328592" y="596216"/>
          <a:ext cx="1066597" cy="375207"/>
        </a:xfrm>
        <a:prstGeom xmlns:a="http://schemas.openxmlformats.org/drawingml/2006/main" prst="rect">
          <a:avLst/>
        </a:prstGeom>
        <a:solidFill xmlns:a="http://schemas.openxmlformats.org/drawingml/2006/main">
          <a:srgbClr val="A0B01E"/>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dirty="0" smtClean="0">
              <a:latin typeface="Arial" panose="020B0604020202020204" pitchFamily="34" charset="0"/>
              <a:cs typeface="Arial" panose="020B0604020202020204" pitchFamily="34" charset="0"/>
            </a:rPr>
            <a:t>EU-13</a:t>
          </a:r>
          <a:endParaRPr lang="en-GB" sz="20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0.03604</cdr:x>
      <cdr:y>0.03759</cdr:y>
    </cdr:from>
    <cdr:to>
      <cdr:x>0.4955</cdr:x>
      <cdr:y>0.93981</cdr:y>
    </cdr:to>
    <cdr:sp macro="" textlink="">
      <cdr:nvSpPr>
        <cdr:cNvPr id="2" name="Rectangle 1"/>
        <cdr:cNvSpPr/>
      </cdr:nvSpPr>
      <cdr:spPr>
        <a:xfrm xmlns:a="http://schemas.openxmlformats.org/drawingml/2006/main">
          <a:off x="303635" y="177186"/>
          <a:ext cx="3870921" cy="4252787"/>
        </a:xfrm>
        <a:prstGeom xmlns:a="http://schemas.openxmlformats.org/drawingml/2006/main" prst="rect">
          <a:avLst/>
        </a:prstGeom>
        <a:solidFill xmlns:a="http://schemas.openxmlformats.org/drawingml/2006/main">
          <a:schemeClr val="accent2">
            <a:alpha val="0"/>
          </a:schemeClr>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0.24425</cdr:x>
      <cdr:y>0.13316</cdr:y>
    </cdr:from>
    <cdr:to>
      <cdr:x>0.37085</cdr:x>
      <cdr:y>0.21276</cdr:y>
    </cdr:to>
    <cdr:sp macro="" textlink="">
      <cdr:nvSpPr>
        <cdr:cNvPr id="3" name="Text Box 2"/>
        <cdr:cNvSpPr txBox="1">
          <a:spLocks xmlns:a="http://schemas.openxmlformats.org/drawingml/2006/main" noChangeArrowheads="1"/>
        </cdr:cNvSpPr>
      </cdr:nvSpPr>
      <cdr:spPr bwMode="auto">
        <a:xfrm xmlns:a="http://schemas.openxmlformats.org/drawingml/2006/main">
          <a:off x="2057775" y="627664"/>
          <a:ext cx="1066597" cy="375207"/>
        </a:xfrm>
        <a:prstGeom xmlns:a="http://schemas.openxmlformats.org/drawingml/2006/main" prst="rect">
          <a:avLst/>
        </a:prstGeom>
        <a:solidFill xmlns:a="http://schemas.openxmlformats.org/drawingml/2006/main">
          <a:srgbClr val="A0B01E"/>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dirty="0">
              <a:latin typeface="Arial" panose="020B0604020202020204" pitchFamily="34" charset="0"/>
              <a:cs typeface="Arial" panose="020B0604020202020204" pitchFamily="34" charset="0"/>
            </a:rPr>
            <a:t>EU-15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nl-BE"/>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vl1pPr>
          </a:lstStyle>
          <a:p>
            <a:fld id="{19A6A61F-CE3D-432B-B4B1-D9AD85BBCCAF}" type="datetimeFigureOut">
              <a:rPr lang="nl-BE" smtClean="0"/>
              <a:t>6/06/2017</a:t>
            </a:fld>
            <a:endParaRPr lang="nl-BE"/>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vl1pPr>
          </a:lstStyle>
          <a:p>
            <a:endParaRPr lang="nl-BE"/>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vl1pPr>
          </a:lstStyle>
          <a:p>
            <a:fld id="{D3849645-3633-4EB9-A146-570A736C35B7}" type="slidenum">
              <a:rPr lang="nl-BE" smtClean="0"/>
              <a:t>‹#›</a:t>
            </a:fld>
            <a:endParaRPr lang="nl-BE"/>
          </a:p>
        </p:txBody>
      </p:sp>
    </p:spTree>
    <p:extLst>
      <p:ext uri="{BB962C8B-B14F-4D97-AF65-F5344CB8AC3E}">
        <p14:creationId xmlns:p14="http://schemas.microsoft.com/office/powerpoint/2010/main" val="3432532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nl-BE"/>
          </a:p>
        </p:txBody>
      </p:sp>
      <p:sp>
        <p:nvSpPr>
          <p:cNvPr id="3" name="Date Placeholder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C6A5A5EB-7F02-4E13-B10D-65B6EC98E1D9}" type="datetimeFigureOut">
              <a:rPr lang="nl-BE" smtClean="0"/>
              <a:t>6/06/2017</a:t>
            </a:fld>
            <a:endParaRPr lang="nl-BE"/>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nl-BE"/>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nl-BE"/>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850BB944-0BD9-4CC9-AED1-9F3D79BF9755}" type="slidenum">
              <a:rPr lang="nl-BE" smtClean="0"/>
              <a:t>‹#›</a:t>
            </a:fld>
            <a:endParaRPr lang="nl-BE"/>
          </a:p>
        </p:txBody>
      </p:sp>
    </p:spTree>
    <p:extLst>
      <p:ext uri="{BB962C8B-B14F-4D97-AF65-F5344CB8AC3E}">
        <p14:creationId xmlns:p14="http://schemas.microsoft.com/office/powerpoint/2010/main" val="40361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0BB944-0BD9-4CC9-AED1-9F3D79BF9755}" type="slidenum">
              <a:rPr lang="nl-BE" smtClean="0"/>
              <a:t>1</a:t>
            </a:fld>
            <a:endParaRPr lang="nl-BE"/>
          </a:p>
        </p:txBody>
      </p:sp>
    </p:spTree>
    <p:extLst>
      <p:ext uri="{BB962C8B-B14F-4D97-AF65-F5344CB8AC3E}">
        <p14:creationId xmlns:p14="http://schemas.microsoft.com/office/powerpoint/2010/main" val="307973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10</a:t>
            </a:fld>
            <a:endParaRPr lang="nl-BE"/>
          </a:p>
        </p:txBody>
      </p:sp>
    </p:spTree>
    <p:extLst>
      <p:ext uri="{BB962C8B-B14F-4D97-AF65-F5344CB8AC3E}">
        <p14:creationId xmlns:p14="http://schemas.microsoft.com/office/powerpoint/2010/main" val="225311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r>
              <a:rPr lang="en-GB" sz="1400" dirty="0"/>
              <a:t>Call 2016 is the third Call in a total of seven calls, which we plan for the period between 2014 and 2020.</a:t>
            </a:r>
          </a:p>
          <a:p>
            <a:r>
              <a:rPr lang="en-GB" sz="1400" dirty="0"/>
              <a:t>Main drivers, which influenced the design of the Call 2016:</a:t>
            </a:r>
          </a:p>
          <a:p>
            <a:r>
              <a:rPr lang="pt-BR" sz="1400" dirty="0"/>
              <a:t>SIRA as a guiding document for the Call design</a:t>
            </a:r>
          </a:p>
          <a:p>
            <a:r>
              <a:rPr lang="en-US" sz="1400" dirty="0">
                <a:latin typeface="Arial" panose="020B0604020202020204" pitchFamily="34" charset="0"/>
                <a:cs typeface="Arial" panose="020B0604020202020204" pitchFamily="34" charset="0"/>
              </a:rPr>
              <a:t>Changes in the operational environment of BBI: </a:t>
            </a:r>
            <a:r>
              <a:rPr lang="en-US" sz="1400" dirty="0" err="1">
                <a:latin typeface="Arial" panose="020B0604020202020204" pitchFamily="34" charset="0"/>
                <a:cs typeface="Arial" panose="020B0604020202020204" pitchFamily="34" charset="0"/>
              </a:rPr>
              <a:t>eg</a:t>
            </a:r>
            <a:r>
              <a:rPr lang="en-US" sz="1400" dirty="0">
                <a:latin typeface="Arial" panose="020B0604020202020204" pitchFamily="34" charset="0"/>
                <a:cs typeface="Arial" panose="020B0604020202020204" pitchFamily="34" charset="0"/>
              </a:rPr>
              <a: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Political changes: The call should incorporate the concepts of current realities like the circular economy and the </a:t>
            </a:r>
            <a:r>
              <a:rPr lang="en-US" sz="1400" dirty="0" err="1">
                <a:latin typeface="Arial" panose="020B0604020202020204" pitchFamily="34" charset="0"/>
                <a:cs typeface="Arial" panose="020B0604020202020204" pitchFamily="34" charset="0"/>
              </a:rPr>
              <a:t>decarbonisation</a:t>
            </a:r>
            <a:r>
              <a:rPr lang="en-US" sz="1400" dirty="0">
                <a:latin typeface="Arial" panose="020B0604020202020204" pitchFamily="34" charset="0"/>
                <a:cs typeface="Arial" panose="020B0604020202020204" pitchFamily="34" charset="0"/>
              </a:rPr>
              <a:t> of the economy;</a:t>
            </a:r>
          </a:p>
          <a:p>
            <a:r>
              <a:rPr lang="en-US" sz="1400" dirty="0">
                <a:latin typeface="Arial" panose="020B0604020202020204" pitchFamily="34" charset="0"/>
                <a:cs typeface="Arial" panose="020B0604020202020204" pitchFamily="34" charset="0"/>
              </a:rPr>
              <a:t>- Markets developments: there is an ongoing debate on BB products vs. fossil-based (FB) products: “it’s all about new and better functionalities”.</a:t>
            </a:r>
          </a:p>
          <a:p>
            <a:r>
              <a:rPr lang="en-US" sz="1400" dirty="0">
                <a:latin typeface="Arial" panose="020B0604020202020204" pitchFamily="34" charset="0"/>
                <a:cs typeface="Arial" panose="020B0604020202020204" pitchFamily="34" charset="0"/>
              </a:rPr>
              <a:t>- New actors are becoming interested in the BB sector: it is important to attract new applicants and broaden bio-based applications. </a:t>
            </a:r>
          </a:p>
          <a:p>
            <a:endParaRPr lang="de-DE" sz="1400" dirty="0"/>
          </a:p>
        </p:txBody>
      </p:sp>
      <p:sp>
        <p:nvSpPr>
          <p:cNvPr id="4" name="Slide Number Placeholder 3"/>
          <p:cNvSpPr>
            <a:spLocks noGrp="1"/>
          </p:cNvSpPr>
          <p:nvPr>
            <p:ph type="sldNum" sz="quarter" idx="10"/>
          </p:nvPr>
        </p:nvSpPr>
        <p:spPr/>
        <p:txBody>
          <a:bodyPr/>
          <a:lstStyle/>
          <a:p>
            <a:fld id="{850BB944-0BD9-4CC9-AED1-9F3D79BF9755}"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370346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12</a:t>
            </a:fld>
            <a:endParaRPr lang="nl-BE"/>
          </a:p>
        </p:txBody>
      </p:sp>
    </p:spTree>
    <p:extLst>
      <p:ext uri="{BB962C8B-B14F-4D97-AF65-F5344CB8AC3E}">
        <p14:creationId xmlns:p14="http://schemas.microsoft.com/office/powerpoint/2010/main" val="48376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nl-BE" dirty="0" smtClean="0"/>
          </a:p>
          <a:p>
            <a:endParaRPr lang="nl-BE" dirty="0"/>
          </a:p>
        </p:txBody>
      </p:sp>
      <p:sp>
        <p:nvSpPr>
          <p:cNvPr id="4" name="Slide Number Placeholder 3"/>
          <p:cNvSpPr>
            <a:spLocks noGrp="1"/>
          </p:cNvSpPr>
          <p:nvPr>
            <p:ph type="sldNum" sz="quarter" idx="10"/>
          </p:nvPr>
        </p:nvSpPr>
        <p:spPr/>
        <p:txBody>
          <a:bodyPr/>
          <a:lstStyle/>
          <a:p>
            <a:fld id="{850BB944-0BD9-4CC9-AED1-9F3D79BF9755}"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180009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r>
              <a:rPr lang="en-GB" dirty="0" smtClean="0"/>
              <a:t>Messages: </a:t>
            </a:r>
          </a:p>
          <a:p>
            <a:pPr marL="170162" indent="-170162">
              <a:buFontTx/>
              <a:buChar char="-"/>
            </a:pPr>
            <a:r>
              <a:rPr lang="en-GB" dirty="0" smtClean="0"/>
              <a:t>The call has been opened two days ago:</a:t>
            </a:r>
          </a:p>
          <a:p>
            <a:pPr marL="170162" indent="-170162">
              <a:buFontTx/>
              <a:buChar char="-"/>
            </a:pPr>
            <a:r>
              <a:rPr lang="en-GB" dirty="0" smtClean="0"/>
              <a:t>However the </a:t>
            </a:r>
            <a:r>
              <a:rPr lang="en-US" dirty="0" smtClean="0"/>
              <a:t>topics where already published on BBI JU website in Dec 2015 (recall: minor</a:t>
            </a:r>
            <a:r>
              <a:rPr lang="en-US" baseline="0" dirty="0" smtClean="0"/>
              <a:t> changes since that time: addition of new Flagship topic)</a:t>
            </a:r>
          </a:p>
          <a:p>
            <a:pPr marL="170162" indent="-170162">
              <a:buFontTx/>
              <a:buChar char="-"/>
            </a:pPr>
            <a:r>
              <a:rPr lang="en-GB" dirty="0" smtClean="0"/>
              <a:t>more than 4 month time for </a:t>
            </a:r>
            <a:r>
              <a:rPr lang="en-GB" smtClean="0"/>
              <a:t>the proposals </a:t>
            </a:r>
            <a:r>
              <a:rPr lang="en-GB" dirty="0" smtClean="0"/>
              <a:t>submission till</a:t>
            </a:r>
            <a:r>
              <a:rPr lang="en-GB" baseline="0" dirty="0" smtClean="0"/>
              <a:t> 8</a:t>
            </a:r>
            <a:r>
              <a:rPr lang="en-GB" baseline="30000" dirty="0" smtClean="0"/>
              <a:t>th</a:t>
            </a:r>
            <a:r>
              <a:rPr lang="en-GB" baseline="0" dirty="0" smtClean="0"/>
              <a:t> Sept.</a:t>
            </a:r>
            <a:endParaRPr lang="en-GB" dirty="0"/>
          </a:p>
        </p:txBody>
      </p:sp>
      <p:sp>
        <p:nvSpPr>
          <p:cNvPr id="4" name="Slide Number Placeholder 3"/>
          <p:cNvSpPr>
            <a:spLocks noGrp="1"/>
          </p:cNvSpPr>
          <p:nvPr>
            <p:ph type="sldNum" sz="quarter" idx="10"/>
          </p:nvPr>
        </p:nvSpPr>
        <p:spPr/>
        <p:txBody>
          <a:bodyPr/>
          <a:lstStyle/>
          <a:p>
            <a:fld id="{850BB944-0BD9-4CC9-AED1-9F3D79BF9755}" type="slidenum">
              <a:rPr lang="nl-BE" smtClean="0">
                <a:solidFill>
                  <a:prstClr val="black"/>
                </a:solidFill>
              </a:rPr>
              <a:pPr/>
              <a:t>14</a:t>
            </a:fld>
            <a:endParaRPr lang="nl-BE">
              <a:solidFill>
                <a:prstClr val="black"/>
              </a:solidFill>
            </a:endParaRPr>
          </a:p>
        </p:txBody>
      </p:sp>
    </p:spTree>
    <p:extLst>
      <p:ext uri="{BB962C8B-B14F-4D97-AF65-F5344CB8AC3E}">
        <p14:creationId xmlns:p14="http://schemas.microsoft.com/office/powerpoint/2010/main" val="406522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15</a:t>
            </a:fld>
            <a:endParaRPr lang="nl-BE"/>
          </a:p>
        </p:txBody>
      </p:sp>
    </p:spTree>
    <p:extLst>
      <p:ext uri="{BB962C8B-B14F-4D97-AF65-F5344CB8AC3E}">
        <p14:creationId xmlns:p14="http://schemas.microsoft.com/office/powerpoint/2010/main" val="265253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16</a:t>
            </a:fld>
            <a:endParaRPr lang="nl-BE"/>
          </a:p>
        </p:txBody>
      </p:sp>
    </p:spTree>
    <p:extLst>
      <p:ext uri="{BB962C8B-B14F-4D97-AF65-F5344CB8AC3E}">
        <p14:creationId xmlns:p14="http://schemas.microsoft.com/office/powerpoint/2010/main" val="208376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17</a:t>
            </a:fld>
            <a:endParaRPr lang="nl-BE"/>
          </a:p>
        </p:txBody>
      </p:sp>
    </p:spTree>
    <p:extLst>
      <p:ext uri="{BB962C8B-B14F-4D97-AF65-F5344CB8AC3E}">
        <p14:creationId xmlns:p14="http://schemas.microsoft.com/office/powerpoint/2010/main" val="1183039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18</a:t>
            </a:fld>
            <a:endParaRPr lang="nl-BE"/>
          </a:p>
        </p:txBody>
      </p:sp>
    </p:spTree>
    <p:extLst>
      <p:ext uri="{BB962C8B-B14F-4D97-AF65-F5344CB8AC3E}">
        <p14:creationId xmlns:p14="http://schemas.microsoft.com/office/powerpoint/2010/main" val="12416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19</a:t>
            </a:fld>
            <a:endParaRPr lang="nl-BE"/>
          </a:p>
        </p:txBody>
      </p:sp>
    </p:spTree>
    <p:extLst>
      <p:ext uri="{BB962C8B-B14F-4D97-AF65-F5344CB8AC3E}">
        <p14:creationId xmlns:p14="http://schemas.microsoft.com/office/powerpoint/2010/main" val="32081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2</a:t>
            </a:fld>
            <a:endParaRPr lang="nl-BE"/>
          </a:p>
        </p:txBody>
      </p:sp>
    </p:spTree>
    <p:extLst>
      <p:ext uri="{BB962C8B-B14F-4D97-AF65-F5344CB8AC3E}">
        <p14:creationId xmlns:p14="http://schemas.microsoft.com/office/powerpoint/2010/main" val="105775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trends:</a:t>
            </a:r>
            <a:r>
              <a:rPr lang="en-US" baseline="0" dirty="0" smtClean="0"/>
              <a:t> Poland, Croatia, Slovakia. </a:t>
            </a:r>
            <a:endParaRPr lang="en-GB" dirty="0"/>
          </a:p>
        </p:txBody>
      </p:sp>
      <p:sp>
        <p:nvSpPr>
          <p:cNvPr id="4" name="Slide Number Placeholder 3"/>
          <p:cNvSpPr>
            <a:spLocks noGrp="1"/>
          </p:cNvSpPr>
          <p:nvPr>
            <p:ph type="sldNum" sz="quarter" idx="10"/>
          </p:nvPr>
        </p:nvSpPr>
        <p:spPr/>
        <p:txBody>
          <a:bodyPr/>
          <a:lstStyle/>
          <a:p>
            <a:fld id="{850BB944-0BD9-4CC9-AED1-9F3D79BF9755}" type="slidenum">
              <a:rPr lang="nl-BE" smtClean="0"/>
              <a:t>20</a:t>
            </a:fld>
            <a:endParaRPr lang="nl-BE"/>
          </a:p>
        </p:txBody>
      </p:sp>
    </p:spTree>
    <p:extLst>
      <p:ext uri="{BB962C8B-B14F-4D97-AF65-F5344CB8AC3E}">
        <p14:creationId xmlns:p14="http://schemas.microsoft.com/office/powerpoint/2010/main" val="1207834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21</a:t>
            </a:fld>
            <a:endParaRPr lang="nl-BE"/>
          </a:p>
        </p:txBody>
      </p:sp>
    </p:spTree>
    <p:extLst>
      <p:ext uri="{BB962C8B-B14F-4D97-AF65-F5344CB8AC3E}">
        <p14:creationId xmlns:p14="http://schemas.microsoft.com/office/powerpoint/2010/main" val="385624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4FFB27BC-F76E-43F1-A08D-87EC3130D7EC}" type="slidenum">
              <a:rPr lang="en-GB" smtClean="0"/>
              <a:t>22</a:t>
            </a:fld>
            <a:endParaRPr lang="en-GB"/>
          </a:p>
        </p:txBody>
      </p:sp>
    </p:spTree>
    <p:extLst>
      <p:ext uri="{BB962C8B-B14F-4D97-AF65-F5344CB8AC3E}">
        <p14:creationId xmlns:p14="http://schemas.microsoft.com/office/powerpoint/2010/main" val="838431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After the finalization of the eligibility check, BBI JU will proceed with the evaluation</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BBI personnel is not evaluation the proposals. For this part of the process, we are assisted by Independent Experts.</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Before the experts start the evaluation, the should sign the confidentiality agreement with BBI and also declare the Non </a:t>
            </a:r>
            <a:r>
              <a:rPr lang="en-US" sz="1200" b="1" kern="1200" dirty="0" err="1" smtClean="0">
                <a:solidFill>
                  <a:schemeClr val="tx1"/>
                </a:solidFill>
                <a:effectLst/>
                <a:latin typeface="+mn-lt"/>
                <a:ea typeface="+mn-ea"/>
                <a:cs typeface="+mn-cs"/>
              </a:rPr>
              <a:t>CoI</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BBI JU assigns at least three experts per proposal</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 a first step, the experts will start working remotely and they will perform the individual evaluation based on the H2020 evaluation criteria.</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Afterwards, they will gather to Brussels to discuss and agree with a consensus and the final scores for each proposal. </a:t>
            </a:r>
            <a:endParaRPr lang="nl-BE"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HEARINGS</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 order to support the evaluation process, we organize Hearings only for FLGASHIPS and will most probably take place in OCTOBER</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During the HEARINGS the experts will have the opportunity to discuss with the FLAGSHIPS COO  only for issues related to TRL and business plan. Experts could also ask additional questions that derive solely from the context of the submitted proposal</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questions will be sent to the CO in advance in order to get prepared </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Please note that if a COO provides during the HEARINGS additional elements that change the initial proposal, will not be accepted. </a:t>
            </a:r>
            <a:endParaRPr lang="nl-BE"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ETHICS</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 parallel with the scientific evaluation, BBI is recruiting independent experts to perform the ethics review which is an essential part of the evaluation process. Proposal failing to receive an ethic clearance will not be considered for possible funding.</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Therefore, before finalizing your proposals, please consider all ethical issues and complete carefully the ethics section in the PART A of your proposal.</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After the finalization of the evaluation, the experts will draw a list of the proposals for possible funding.</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Directly afterwards, the experts will </a:t>
            </a:r>
            <a:r>
              <a:rPr lang="en-US" sz="1200" b="1" kern="1200" dirty="0" err="1" smtClean="0">
                <a:solidFill>
                  <a:schemeClr val="tx1"/>
                </a:solidFill>
                <a:effectLst/>
                <a:latin typeface="+mn-lt"/>
                <a:ea typeface="+mn-ea"/>
                <a:cs typeface="+mn-cs"/>
              </a:rPr>
              <a:t>finalise</a:t>
            </a:r>
            <a:r>
              <a:rPr lang="en-US" sz="1200" b="1" kern="1200" dirty="0" smtClean="0">
                <a:solidFill>
                  <a:schemeClr val="tx1"/>
                </a:solidFill>
                <a:effectLst/>
                <a:latin typeface="+mn-lt"/>
                <a:ea typeface="+mn-ea"/>
                <a:cs typeface="+mn-cs"/>
              </a:rPr>
              <a:t> the RANKED list of the proposals. The list will be submitted to the BBI JU GB for approval.</a:t>
            </a:r>
            <a:endParaRPr lang="nl-BE"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 soon as the list is approved, BBI JU will inform the COOs on the evaluation results via the Participant Portal</a:t>
            </a:r>
            <a:endParaRPr lang="nl-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0BB944-0BD9-4CC9-AED1-9F3D79BF9755}" type="slidenum">
              <a:rPr lang="nl-BE" smtClean="0">
                <a:solidFill>
                  <a:prstClr val="black"/>
                </a:solidFill>
              </a:rPr>
              <a:pPr/>
              <a:t>23</a:t>
            </a:fld>
            <a:endParaRPr lang="nl-BE">
              <a:solidFill>
                <a:prstClr val="black"/>
              </a:solidFill>
            </a:endParaRPr>
          </a:p>
        </p:txBody>
      </p:sp>
    </p:spTree>
    <p:extLst>
      <p:ext uri="{BB962C8B-B14F-4D97-AF65-F5344CB8AC3E}">
        <p14:creationId xmlns:p14="http://schemas.microsoft.com/office/powerpoint/2010/main" val="3904609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850BB944-0BD9-4CC9-AED1-9F3D79BF9755}" type="slidenum">
              <a:rPr lang="nl-BE" smtClean="0"/>
              <a:t>24</a:t>
            </a:fld>
            <a:endParaRPr lang="nl-BE"/>
          </a:p>
        </p:txBody>
      </p:sp>
    </p:spTree>
    <p:extLst>
      <p:ext uri="{BB962C8B-B14F-4D97-AF65-F5344CB8AC3E}">
        <p14:creationId xmlns:p14="http://schemas.microsoft.com/office/powerpoint/2010/main" val="3077962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Our experts use exactly the same scoring structure of the H2020 and the score range is between 0 to 5</a:t>
            </a:r>
            <a:endParaRPr lang="nl-BE" sz="105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Proposal receives scores from 3 to 5 are considered good, very good and in some cases excellent.</a:t>
            </a:r>
            <a:endParaRPr lang="nl-BE" sz="105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have also 4 types of thresholds according to the evaluation criteria</a:t>
            </a:r>
            <a:endParaRPr lang="nl-BE" sz="105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For Excellence and  Implementation the threshold is 3</a:t>
            </a:r>
            <a:endParaRPr lang="nl-BE" sz="105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And for Impact is 4. </a:t>
            </a:r>
            <a:endParaRPr lang="nl-BE" sz="105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However, the overall threshold, applying to the sum of the three individual scores, has to be 11.</a:t>
            </a:r>
            <a:endParaRPr lang="nl-BE" sz="105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For Innovation actions, to determine the ranking, the score for the criterion ‘impact’ will be given a weighting of 1.5</a:t>
            </a:r>
            <a:endParaRPr lang="nl-BE"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FB27BC-F76E-43F1-A08D-87EC3130D7EC}"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624280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buFont typeface="Arial" panose="020B0604020202020204" pitchFamily="34" charset="0"/>
              <a:buChar char="•"/>
            </a:pPr>
            <a:endParaRPr lang="nl-BE" dirty="0"/>
          </a:p>
        </p:txBody>
      </p:sp>
      <p:sp>
        <p:nvSpPr>
          <p:cNvPr id="4" name="Slide Number Placeholder 3"/>
          <p:cNvSpPr>
            <a:spLocks noGrp="1"/>
          </p:cNvSpPr>
          <p:nvPr>
            <p:ph type="sldNum" sz="quarter" idx="10"/>
          </p:nvPr>
        </p:nvSpPr>
        <p:spPr/>
        <p:txBody>
          <a:bodyPr/>
          <a:lstStyle/>
          <a:p>
            <a:fld id="{4FFB27BC-F76E-43F1-A08D-87EC3130D7EC}" type="slidenum">
              <a:rPr lang="en-GB" smtClean="0"/>
              <a:t>26</a:t>
            </a:fld>
            <a:endParaRPr lang="en-GB"/>
          </a:p>
        </p:txBody>
      </p:sp>
    </p:spTree>
    <p:extLst>
      <p:ext uri="{BB962C8B-B14F-4D97-AF65-F5344CB8AC3E}">
        <p14:creationId xmlns:p14="http://schemas.microsoft.com/office/powerpoint/2010/main" val="3624280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27</a:t>
            </a:fld>
            <a:endParaRPr lang="nl-BE"/>
          </a:p>
        </p:txBody>
      </p:sp>
    </p:spTree>
    <p:extLst>
      <p:ext uri="{BB962C8B-B14F-4D97-AF65-F5344CB8AC3E}">
        <p14:creationId xmlns:p14="http://schemas.microsoft.com/office/powerpoint/2010/main" val="2998704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28</a:t>
            </a:fld>
            <a:endParaRPr lang="nl-BE"/>
          </a:p>
        </p:txBody>
      </p:sp>
    </p:spTree>
    <p:extLst>
      <p:ext uri="{BB962C8B-B14F-4D97-AF65-F5344CB8AC3E}">
        <p14:creationId xmlns:p14="http://schemas.microsoft.com/office/powerpoint/2010/main" val="2924558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29</a:t>
            </a:fld>
            <a:endParaRPr lang="nl-BE"/>
          </a:p>
        </p:txBody>
      </p:sp>
    </p:spTree>
    <p:extLst>
      <p:ext uri="{BB962C8B-B14F-4D97-AF65-F5344CB8AC3E}">
        <p14:creationId xmlns:p14="http://schemas.microsoft.com/office/powerpoint/2010/main" val="382372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3</a:t>
            </a:fld>
            <a:endParaRPr lang="nl-BE"/>
          </a:p>
        </p:txBody>
      </p:sp>
    </p:spTree>
    <p:extLst>
      <p:ext uri="{BB962C8B-B14F-4D97-AF65-F5344CB8AC3E}">
        <p14:creationId xmlns:p14="http://schemas.microsoft.com/office/powerpoint/2010/main" val="1231638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30</a:t>
            </a:fld>
            <a:endParaRPr lang="nl-BE"/>
          </a:p>
        </p:txBody>
      </p:sp>
    </p:spTree>
    <p:extLst>
      <p:ext uri="{BB962C8B-B14F-4D97-AF65-F5344CB8AC3E}">
        <p14:creationId xmlns:p14="http://schemas.microsoft.com/office/powerpoint/2010/main" val="114378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31</a:t>
            </a:fld>
            <a:endParaRPr lang="nl-BE"/>
          </a:p>
        </p:txBody>
      </p:sp>
    </p:spTree>
    <p:extLst>
      <p:ext uri="{BB962C8B-B14F-4D97-AF65-F5344CB8AC3E}">
        <p14:creationId xmlns:p14="http://schemas.microsoft.com/office/powerpoint/2010/main" val="3933684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pPr>
              <a:spcBef>
                <a:spcPts val="1200"/>
              </a:spcBef>
            </a:pPr>
            <a:endParaRPr lang="en-GB" baseline="0" dirty="0" smtClean="0"/>
          </a:p>
        </p:txBody>
      </p:sp>
      <p:sp>
        <p:nvSpPr>
          <p:cNvPr id="4" name="Slide Number Placeholder 3"/>
          <p:cNvSpPr>
            <a:spLocks noGrp="1"/>
          </p:cNvSpPr>
          <p:nvPr>
            <p:ph type="sldNum" sz="quarter" idx="10"/>
          </p:nvPr>
        </p:nvSpPr>
        <p:spPr/>
        <p:txBody>
          <a:bodyPr/>
          <a:lstStyle/>
          <a:p>
            <a:fld id="{850BB944-0BD9-4CC9-AED1-9F3D79BF9755}" type="slidenum">
              <a:rPr lang="nl-BE" smtClean="0">
                <a:solidFill>
                  <a:prstClr val="black"/>
                </a:solidFill>
              </a:rPr>
              <a:pPr/>
              <a:t>32</a:t>
            </a:fld>
            <a:endParaRPr lang="nl-BE">
              <a:solidFill>
                <a:prstClr val="black"/>
              </a:solidFill>
            </a:endParaRPr>
          </a:p>
        </p:txBody>
      </p:sp>
    </p:spTree>
    <p:extLst>
      <p:ext uri="{BB962C8B-B14F-4D97-AF65-F5344CB8AC3E}">
        <p14:creationId xmlns:p14="http://schemas.microsoft.com/office/powerpoint/2010/main" val="57015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33</a:t>
            </a:fld>
            <a:endParaRPr lang="nl-BE"/>
          </a:p>
        </p:txBody>
      </p:sp>
    </p:spTree>
    <p:extLst>
      <p:ext uri="{BB962C8B-B14F-4D97-AF65-F5344CB8AC3E}">
        <p14:creationId xmlns:p14="http://schemas.microsoft.com/office/powerpoint/2010/main" val="129311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34</a:t>
            </a:fld>
            <a:endParaRPr lang="nl-BE"/>
          </a:p>
        </p:txBody>
      </p:sp>
    </p:spTree>
    <p:extLst>
      <p:ext uri="{BB962C8B-B14F-4D97-AF65-F5344CB8AC3E}">
        <p14:creationId xmlns:p14="http://schemas.microsoft.com/office/powerpoint/2010/main" val="4035290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35</a:t>
            </a:fld>
            <a:endParaRPr lang="nl-BE"/>
          </a:p>
        </p:txBody>
      </p:sp>
    </p:spTree>
    <p:extLst>
      <p:ext uri="{BB962C8B-B14F-4D97-AF65-F5344CB8AC3E}">
        <p14:creationId xmlns:p14="http://schemas.microsoft.com/office/powerpoint/2010/main" val="4200120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GB" dirty="0">
                <a:solidFill>
                  <a:srgbClr val="4D4D4D"/>
                </a:solidFill>
              </a:rPr>
              <a:t>How this is achieved? BIC members are providing contributions at the level of projects</a:t>
            </a:r>
          </a:p>
          <a:p>
            <a:pPr defTabSz="914306">
              <a:defRPr/>
            </a:pPr>
            <a:r>
              <a:rPr lang="en-US" dirty="0" smtClean="0"/>
              <a:t>Activities outside the work plan of the BBI JU contributing to the objectives of the BBI Initiative (investments at the implementation or exploitation phase infrastructure, durable equipment,…)</a:t>
            </a:r>
          </a:p>
          <a:p>
            <a:pPr defTabSz="914306">
              <a:defRPr/>
            </a:pPr>
            <a:endParaRPr lang="en-GB" dirty="0"/>
          </a:p>
        </p:txBody>
      </p:sp>
      <p:sp>
        <p:nvSpPr>
          <p:cNvPr id="4" name="Slide Number Placeholder 3"/>
          <p:cNvSpPr>
            <a:spLocks noGrp="1"/>
          </p:cNvSpPr>
          <p:nvPr>
            <p:ph type="sldNum" sz="quarter" idx="10"/>
          </p:nvPr>
        </p:nvSpPr>
        <p:spPr/>
        <p:txBody>
          <a:bodyPr/>
          <a:lstStyle/>
          <a:p>
            <a:fld id="{4FFB27BC-F76E-43F1-A08D-87EC3130D7EC}" type="slidenum">
              <a:rPr lang="en-GB" smtClean="0"/>
              <a:t>36</a:t>
            </a:fld>
            <a:endParaRPr lang="en-GB"/>
          </a:p>
        </p:txBody>
      </p:sp>
    </p:spTree>
    <p:extLst>
      <p:ext uri="{BB962C8B-B14F-4D97-AF65-F5344CB8AC3E}">
        <p14:creationId xmlns:p14="http://schemas.microsoft.com/office/powerpoint/2010/main" val="2495589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37</a:t>
            </a:fld>
            <a:endParaRPr lang="nl-BE"/>
          </a:p>
        </p:txBody>
      </p:sp>
    </p:spTree>
    <p:extLst>
      <p:ext uri="{BB962C8B-B14F-4D97-AF65-F5344CB8AC3E}">
        <p14:creationId xmlns:p14="http://schemas.microsoft.com/office/powerpoint/2010/main" val="1184954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nl-BE" b="1" baseline="0" dirty="0" smtClean="0"/>
          </a:p>
        </p:txBody>
      </p:sp>
      <p:sp>
        <p:nvSpPr>
          <p:cNvPr id="4" name="Slide Number Placeholder 3"/>
          <p:cNvSpPr>
            <a:spLocks noGrp="1"/>
          </p:cNvSpPr>
          <p:nvPr>
            <p:ph type="sldNum" sz="quarter" idx="10"/>
          </p:nvPr>
        </p:nvSpPr>
        <p:spPr/>
        <p:txBody>
          <a:bodyPr/>
          <a:lstStyle/>
          <a:p>
            <a:fld id="{4FFB27BC-F76E-43F1-A08D-87EC3130D7EC}"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664452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39</a:t>
            </a:fld>
            <a:endParaRPr lang="nl-BE"/>
          </a:p>
        </p:txBody>
      </p:sp>
    </p:spTree>
    <p:extLst>
      <p:ext uri="{BB962C8B-B14F-4D97-AF65-F5344CB8AC3E}">
        <p14:creationId xmlns:p14="http://schemas.microsoft.com/office/powerpoint/2010/main" val="308291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0BB944-0BD9-4CC9-AED1-9F3D79BF9755}" type="slidenum">
              <a:rPr lang="nl-BE" smtClean="0"/>
              <a:t>4</a:t>
            </a:fld>
            <a:endParaRPr lang="nl-BE"/>
          </a:p>
        </p:txBody>
      </p:sp>
    </p:spTree>
    <p:extLst>
      <p:ext uri="{BB962C8B-B14F-4D97-AF65-F5344CB8AC3E}">
        <p14:creationId xmlns:p14="http://schemas.microsoft.com/office/powerpoint/2010/main" val="170792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40</a:t>
            </a:fld>
            <a:endParaRPr lang="nl-BE"/>
          </a:p>
        </p:txBody>
      </p:sp>
    </p:spTree>
    <p:extLst>
      <p:ext uri="{BB962C8B-B14F-4D97-AF65-F5344CB8AC3E}">
        <p14:creationId xmlns:p14="http://schemas.microsoft.com/office/powerpoint/2010/main" val="4071429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0BB944-0BD9-4CC9-AED1-9F3D79BF9755}" type="slidenum">
              <a:rPr lang="nl-BE" smtClean="0">
                <a:solidFill>
                  <a:prstClr val="black"/>
                </a:solidFill>
              </a:rPr>
              <a:pPr/>
              <a:t>41</a:t>
            </a:fld>
            <a:endParaRPr lang="nl-BE">
              <a:solidFill>
                <a:prstClr val="black"/>
              </a:solidFill>
            </a:endParaRPr>
          </a:p>
        </p:txBody>
      </p:sp>
    </p:spTree>
    <p:extLst>
      <p:ext uri="{BB962C8B-B14F-4D97-AF65-F5344CB8AC3E}">
        <p14:creationId xmlns:p14="http://schemas.microsoft.com/office/powerpoint/2010/main" val="1031767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42</a:t>
            </a:fld>
            <a:endParaRPr lang="nl-BE"/>
          </a:p>
        </p:txBody>
      </p:sp>
    </p:spTree>
    <p:extLst>
      <p:ext uri="{BB962C8B-B14F-4D97-AF65-F5344CB8AC3E}">
        <p14:creationId xmlns:p14="http://schemas.microsoft.com/office/powerpoint/2010/main" val="1528060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43</a:t>
            </a:fld>
            <a:endParaRPr lang="nl-BE"/>
          </a:p>
        </p:txBody>
      </p:sp>
    </p:spTree>
    <p:extLst>
      <p:ext uri="{BB962C8B-B14F-4D97-AF65-F5344CB8AC3E}">
        <p14:creationId xmlns:p14="http://schemas.microsoft.com/office/powerpoint/2010/main" val="1746874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44</a:t>
            </a:fld>
            <a:endParaRPr lang="nl-BE"/>
          </a:p>
        </p:txBody>
      </p:sp>
    </p:spTree>
    <p:extLst>
      <p:ext uri="{BB962C8B-B14F-4D97-AF65-F5344CB8AC3E}">
        <p14:creationId xmlns:p14="http://schemas.microsoft.com/office/powerpoint/2010/main" val="2879065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45</a:t>
            </a:fld>
            <a:endParaRPr lang="nl-BE"/>
          </a:p>
        </p:txBody>
      </p:sp>
    </p:spTree>
    <p:extLst>
      <p:ext uri="{BB962C8B-B14F-4D97-AF65-F5344CB8AC3E}">
        <p14:creationId xmlns:p14="http://schemas.microsoft.com/office/powerpoint/2010/main" val="3624424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46</a:t>
            </a:fld>
            <a:endParaRPr lang="nl-BE"/>
          </a:p>
        </p:txBody>
      </p:sp>
    </p:spTree>
    <p:extLst>
      <p:ext uri="{BB962C8B-B14F-4D97-AF65-F5344CB8AC3E}">
        <p14:creationId xmlns:p14="http://schemas.microsoft.com/office/powerpoint/2010/main" val="1845302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47</a:t>
            </a:fld>
            <a:endParaRPr lang="nl-BE"/>
          </a:p>
        </p:txBody>
      </p:sp>
    </p:spTree>
    <p:extLst>
      <p:ext uri="{BB962C8B-B14F-4D97-AF65-F5344CB8AC3E}">
        <p14:creationId xmlns:p14="http://schemas.microsoft.com/office/powerpoint/2010/main" val="1100699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buFont typeface="Arial" panose="020B0604020202020204" pitchFamily="34" charset="0"/>
              <a:buChar char="•"/>
            </a:pPr>
            <a:endParaRPr lang="nl-BE" dirty="0"/>
          </a:p>
        </p:txBody>
      </p:sp>
      <p:sp>
        <p:nvSpPr>
          <p:cNvPr id="4" name="Slide Number Placeholder 3"/>
          <p:cNvSpPr>
            <a:spLocks noGrp="1"/>
          </p:cNvSpPr>
          <p:nvPr>
            <p:ph type="sldNum" sz="quarter" idx="10"/>
          </p:nvPr>
        </p:nvSpPr>
        <p:spPr/>
        <p:txBody>
          <a:bodyPr/>
          <a:lstStyle/>
          <a:p>
            <a:fld id="{4FFB27BC-F76E-43F1-A08D-87EC3130D7EC}"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36242809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49</a:t>
            </a:fld>
            <a:endParaRPr lang="nl-BE"/>
          </a:p>
        </p:txBody>
      </p:sp>
    </p:spTree>
    <p:extLst>
      <p:ext uri="{BB962C8B-B14F-4D97-AF65-F5344CB8AC3E}">
        <p14:creationId xmlns:p14="http://schemas.microsoft.com/office/powerpoint/2010/main" val="257487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5</a:t>
            </a:fld>
            <a:endParaRPr lang="nl-BE"/>
          </a:p>
        </p:txBody>
      </p:sp>
    </p:spTree>
    <p:extLst>
      <p:ext uri="{BB962C8B-B14F-4D97-AF65-F5344CB8AC3E}">
        <p14:creationId xmlns:p14="http://schemas.microsoft.com/office/powerpoint/2010/main" val="23831201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50</a:t>
            </a:fld>
            <a:endParaRPr lang="nl-BE"/>
          </a:p>
        </p:txBody>
      </p:sp>
    </p:spTree>
    <p:extLst>
      <p:ext uri="{BB962C8B-B14F-4D97-AF65-F5344CB8AC3E}">
        <p14:creationId xmlns:p14="http://schemas.microsoft.com/office/powerpoint/2010/main" val="36945773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51</a:t>
            </a:fld>
            <a:endParaRPr lang="nl-BE"/>
          </a:p>
        </p:txBody>
      </p:sp>
    </p:spTree>
    <p:extLst>
      <p:ext uri="{BB962C8B-B14F-4D97-AF65-F5344CB8AC3E}">
        <p14:creationId xmlns:p14="http://schemas.microsoft.com/office/powerpoint/2010/main" val="2902681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52</a:t>
            </a:fld>
            <a:endParaRPr lang="nl-BE"/>
          </a:p>
        </p:txBody>
      </p:sp>
    </p:spTree>
    <p:extLst>
      <p:ext uri="{BB962C8B-B14F-4D97-AF65-F5344CB8AC3E}">
        <p14:creationId xmlns:p14="http://schemas.microsoft.com/office/powerpoint/2010/main" val="2929058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53</a:t>
            </a:fld>
            <a:endParaRPr lang="nl-BE"/>
          </a:p>
        </p:txBody>
      </p:sp>
    </p:spTree>
    <p:extLst>
      <p:ext uri="{BB962C8B-B14F-4D97-AF65-F5344CB8AC3E}">
        <p14:creationId xmlns:p14="http://schemas.microsoft.com/office/powerpoint/2010/main" val="3502562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54</a:t>
            </a:fld>
            <a:endParaRPr lang="nl-BE"/>
          </a:p>
        </p:txBody>
      </p:sp>
    </p:spTree>
    <p:extLst>
      <p:ext uri="{BB962C8B-B14F-4D97-AF65-F5344CB8AC3E}">
        <p14:creationId xmlns:p14="http://schemas.microsoft.com/office/powerpoint/2010/main" val="2921808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55</a:t>
            </a:fld>
            <a:endParaRPr lang="nl-BE"/>
          </a:p>
        </p:txBody>
      </p:sp>
    </p:spTree>
    <p:extLst>
      <p:ext uri="{BB962C8B-B14F-4D97-AF65-F5344CB8AC3E}">
        <p14:creationId xmlns:p14="http://schemas.microsoft.com/office/powerpoint/2010/main" val="2117404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56</a:t>
            </a:fld>
            <a:endParaRPr lang="nl-BE"/>
          </a:p>
        </p:txBody>
      </p:sp>
    </p:spTree>
    <p:extLst>
      <p:ext uri="{BB962C8B-B14F-4D97-AF65-F5344CB8AC3E}">
        <p14:creationId xmlns:p14="http://schemas.microsoft.com/office/powerpoint/2010/main" val="8948713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0BB944-0BD9-4CC9-AED1-9F3D79BF9755}" type="slidenum">
              <a:rPr lang="nl-BE" smtClean="0"/>
              <a:t>57</a:t>
            </a:fld>
            <a:endParaRPr lang="nl-BE"/>
          </a:p>
        </p:txBody>
      </p:sp>
    </p:spTree>
    <p:extLst>
      <p:ext uri="{BB962C8B-B14F-4D97-AF65-F5344CB8AC3E}">
        <p14:creationId xmlns:p14="http://schemas.microsoft.com/office/powerpoint/2010/main" val="279951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6</a:t>
            </a:fld>
            <a:endParaRPr lang="nl-BE"/>
          </a:p>
        </p:txBody>
      </p:sp>
    </p:spTree>
    <p:extLst>
      <p:ext uri="{BB962C8B-B14F-4D97-AF65-F5344CB8AC3E}">
        <p14:creationId xmlns:p14="http://schemas.microsoft.com/office/powerpoint/2010/main" val="396159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7</a:t>
            </a:fld>
            <a:endParaRPr lang="nl-BE"/>
          </a:p>
        </p:txBody>
      </p:sp>
    </p:spTree>
    <p:extLst>
      <p:ext uri="{BB962C8B-B14F-4D97-AF65-F5344CB8AC3E}">
        <p14:creationId xmlns:p14="http://schemas.microsoft.com/office/powerpoint/2010/main" val="295413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8</a:t>
            </a:fld>
            <a:endParaRPr lang="nl-BE"/>
          </a:p>
        </p:txBody>
      </p:sp>
    </p:spTree>
    <p:extLst>
      <p:ext uri="{BB962C8B-B14F-4D97-AF65-F5344CB8AC3E}">
        <p14:creationId xmlns:p14="http://schemas.microsoft.com/office/powerpoint/2010/main" val="397479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50BB944-0BD9-4CC9-AED1-9F3D79BF9755}" type="slidenum">
              <a:rPr lang="nl-BE" smtClean="0"/>
              <a:t>9</a:t>
            </a:fld>
            <a:endParaRPr lang="nl-BE"/>
          </a:p>
        </p:txBody>
      </p:sp>
    </p:spTree>
    <p:extLst>
      <p:ext uri="{BB962C8B-B14F-4D97-AF65-F5344CB8AC3E}">
        <p14:creationId xmlns:p14="http://schemas.microsoft.com/office/powerpoint/2010/main" val="3243117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10175278_xxl.jpg"/>
          <p:cNvPicPr>
            <a:picLocks noChangeAspect="1"/>
          </p:cNvPicPr>
          <p:nvPr userDrawn="1"/>
        </p:nvPicPr>
        <p:blipFill rotWithShape="1">
          <a:blip r:embed="rId2" cstate="email">
            <a:extLst>
              <a:ext uri="{28A0092B-C50C-407E-A947-70E740481C1C}">
                <a14:useLocalDpi xmlns:a14="http://schemas.microsoft.com/office/drawing/2010/main" val="0"/>
              </a:ext>
            </a:extLst>
          </a:blip>
          <a:srcRect b="33627"/>
          <a:stretch/>
        </p:blipFill>
        <p:spPr>
          <a:xfrm>
            <a:off x="0" y="0"/>
            <a:ext cx="9144000" cy="4162425"/>
          </a:xfrm>
          <a:prstGeom prst="rect">
            <a:avLst/>
          </a:prstGeom>
        </p:spPr>
      </p:pic>
      <p:pic>
        <p:nvPicPr>
          <p:cNvPr id="12" name="Picture 11" descr="BBI-PPP-Logo-small-white.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0356" y="2233709"/>
            <a:ext cx="1600000" cy="18000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7448" t="8316" r="4676" b="7103"/>
          <a:stretch/>
        </p:blipFill>
        <p:spPr>
          <a:xfrm>
            <a:off x="141526" y="4367047"/>
            <a:ext cx="3326524" cy="2081049"/>
          </a:xfrm>
          <a:prstGeom prst="rect">
            <a:avLst/>
          </a:prstGeom>
        </p:spPr>
      </p:pic>
      <p:sp>
        <p:nvSpPr>
          <p:cNvPr id="15" name="Title 1"/>
          <p:cNvSpPr>
            <a:spLocks noGrp="1"/>
          </p:cNvSpPr>
          <p:nvPr>
            <p:ph type="title"/>
          </p:nvPr>
        </p:nvSpPr>
        <p:spPr>
          <a:xfrm>
            <a:off x="167195" y="2924944"/>
            <a:ext cx="8229600" cy="826323"/>
          </a:xfrm>
        </p:spPr>
        <p:txBody>
          <a:bodyPr>
            <a:normAutofit/>
          </a:bodyPr>
          <a:lstStyle>
            <a:lvl1pPr algn="l">
              <a:defRPr sz="3800" b="1">
                <a:solidFill>
                  <a:srgbClr val="4D4D4D"/>
                </a:solidFill>
              </a:defRPr>
            </a:lvl1pPr>
          </a:lstStyle>
          <a:p>
            <a:r>
              <a:rPr lang="en-US" smtClean="0"/>
              <a:t>Click to edit Master title style</a:t>
            </a:r>
            <a:endParaRPr lang="nl-BE" dirty="0"/>
          </a:p>
        </p:txBody>
      </p:sp>
      <p:sp>
        <p:nvSpPr>
          <p:cNvPr id="26" name="Text Placeholder 25"/>
          <p:cNvSpPr>
            <a:spLocks noGrp="1"/>
          </p:cNvSpPr>
          <p:nvPr>
            <p:ph type="body" sz="quarter" idx="10" hasCustomPrompt="1"/>
          </p:nvPr>
        </p:nvSpPr>
        <p:spPr>
          <a:xfrm>
            <a:off x="4211638" y="4941888"/>
            <a:ext cx="4536826" cy="1366837"/>
          </a:xfrm>
        </p:spPr>
        <p:txBody>
          <a:bodyPr>
            <a:normAutofit/>
          </a:bodyPr>
          <a:lstStyle>
            <a:lvl1pPr marL="0" indent="0">
              <a:buNone/>
              <a:defRPr sz="2600" b="0">
                <a:solidFill>
                  <a:srgbClr val="0097CE"/>
                </a:solidFill>
              </a:defRPr>
            </a:lvl1pPr>
          </a:lstStyle>
          <a:p>
            <a:pPr lvl="0"/>
            <a:r>
              <a:rPr lang="en-US" dirty="0" smtClean="0"/>
              <a:t>Name, job title, date</a:t>
            </a:r>
          </a:p>
        </p:txBody>
      </p:sp>
    </p:spTree>
    <p:extLst>
      <p:ext uri="{BB962C8B-B14F-4D97-AF65-F5344CB8AC3E}">
        <p14:creationId xmlns:p14="http://schemas.microsoft.com/office/powerpoint/2010/main" val="12787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283152" cy="1143000"/>
          </a:xfrm>
        </p:spPr>
        <p:txBody>
          <a:bodyPr/>
          <a:lstStyle/>
          <a:p>
            <a:r>
              <a:rPr lang="en-US" smtClean="0"/>
              <a:t>Click to edit Master title style</a:t>
            </a:r>
            <a:endParaRPr lang="nl-BE"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80C52E-D75F-4370-A181-AA5C39D7AEC8}" type="slidenum">
              <a:rPr lang="nl-BE" smtClean="0"/>
              <a:t>‹#›</a:t>
            </a:fld>
            <a:endParaRPr lang="nl-BE"/>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81" y="188640"/>
            <a:ext cx="1066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10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80C52E-D75F-4370-A181-AA5C39D7AEC8}" type="slidenum">
              <a:rPr lang="nl-BE" smtClean="0"/>
              <a:t>‹#›</a:t>
            </a:fld>
            <a:endParaRPr lang="nl-BE"/>
          </a:p>
        </p:txBody>
      </p:sp>
    </p:spTree>
    <p:extLst>
      <p:ext uri="{BB962C8B-B14F-4D97-AF65-F5344CB8AC3E}">
        <p14:creationId xmlns:p14="http://schemas.microsoft.com/office/powerpoint/2010/main" val="339345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30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68273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0290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38519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314450"/>
            <a:ext cx="5486400" cy="341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fontAlgn="base">
              <a:spcBef>
                <a:spcPct val="0"/>
              </a:spcBef>
              <a:spcAft>
                <a:spcPct val="0"/>
              </a:spcAft>
              <a:defRPr/>
            </a:pPr>
            <a:endParaRPr lang="en-GB">
              <a:solidFill>
                <a:srgbClr val="4D4D4D"/>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fontAlgn="base">
              <a:spcBef>
                <a:spcPct val="0"/>
              </a:spcBef>
              <a:spcAft>
                <a:spcPct val="0"/>
              </a:spcAft>
              <a:defRPr/>
            </a:pPr>
            <a:endParaRPr lang="en-GB">
              <a:solidFill>
                <a:srgbClr val="4D4D4D"/>
              </a:solidFill>
            </a:endParaRPr>
          </a:p>
        </p:txBody>
      </p:sp>
      <p:sp>
        <p:nvSpPr>
          <p:cNvPr id="7" name="Slide Number Placeholder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pPr fontAlgn="base">
              <a:spcBef>
                <a:spcPct val="0"/>
              </a:spcBef>
              <a:spcAft>
                <a:spcPct val="0"/>
              </a:spcAft>
              <a:defRPr/>
            </a:pPr>
            <a:fld id="{BDC40B70-1081-4BBC-A647-A1DE97B19B4A}" type="slidenum">
              <a:rPr lang="en-GB">
                <a:solidFill>
                  <a:srgbClr val="4D4D4D"/>
                </a:solidFill>
              </a:rPr>
              <a:pPr fontAlgn="base">
                <a:spcBef>
                  <a:spcPct val="0"/>
                </a:spcBef>
                <a:spcAft>
                  <a:spcPct val="0"/>
                </a:spcAft>
                <a:defRPr/>
              </a:pPr>
              <a:t>‹#›</a:t>
            </a:fld>
            <a:endParaRPr lang="en-GB">
              <a:solidFill>
                <a:srgbClr val="4D4D4D"/>
              </a:solidFill>
            </a:endParaRPr>
          </a:p>
        </p:txBody>
      </p:sp>
    </p:spTree>
    <p:extLst>
      <p:ext uri="{BB962C8B-B14F-4D97-AF65-F5344CB8AC3E}">
        <p14:creationId xmlns:p14="http://schemas.microsoft.com/office/powerpoint/2010/main" val="273422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5656" y="274638"/>
            <a:ext cx="7211144" cy="1143000"/>
          </a:xfrm>
        </p:spPr>
        <p:txBody>
          <a:bodyPr>
            <a:normAutofit/>
          </a:bodyPr>
          <a:lstStyle>
            <a:lvl1pPr>
              <a:defRPr sz="4000">
                <a:solidFill>
                  <a:srgbClr val="0097CE"/>
                </a:solidFill>
                <a:latin typeface="Arial" panose="020B0604020202020204" pitchFamily="34" charset="0"/>
                <a:cs typeface="Arial" panose="020B0604020202020204" pitchFamily="34" charset="0"/>
              </a:defRPr>
            </a:lvl1pPr>
          </a:lstStyle>
          <a:p>
            <a:r>
              <a:rPr lang="en-US" dirty="0" smtClean="0"/>
              <a:t>Click here for title</a:t>
            </a:r>
            <a:endParaRPr lang="nl-BE"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6" name="Slide Number Placeholder 5"/>
          <p:cNvSpPr>
            <a:spLocks noGrp="1"/>
          </p:cNvSpPr>
          <p:nvPr>
            <p:ph type="sldNum" sz="quarter" idx="12"/>
          </p:nvPr>
        </p:nvSpPr>
        <p:spPr>
          <a:xfrm>
            <a:off x="7884368" y="6356351"/>
            <a:ext cx="802432" cy="313010"/>
          </a:xfrm>
          <a:prstGeom prst="rect">
            <a:avLst/>
          </a:prstGeom>
        </p:spPr>
        <p:txBody>
          <a:bodyPr/>
          <a:lstStyle>
            <a:lvl1pPr algn="r">
              <a:defRPr/>
            </a:lvl1pPr>
          </a:lstStyle>
          <a:p>
            <a:fld id="{D580C52E-D75F-4370-A181-AA5C39D7AEC8}" type="slidenum">
              <a:rPr lang="nl-BE" smtClean="0"/>
              <a:pPr/>
              <a:t>‹#›</a:t>
            </a:fld>
            <a:endParaRPr lang="nl-BE"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81" y="188640"/>
            <a:ext cx="1066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00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799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283152" cy="1143000"/>
          </a:xfrm>
        </p:spPr>
        <p:txBody>
          <a:bodyPr/>
          <a:lstStyle/>
          <a:p>
            <a:r>
              <a:rPr lang="en-US" smtClean="0"/>
              <a:t>Click to edit Master title style</a:t>
            </a:r>
            <a:endParaRPr lang="nl-BE"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80C52E-D75F-4370-A181-AA5C39D7AEC8}" type="slidenum">
              <a:rPr lang="nl-BE" smtClean="0"/>
              <a:t>‹#›</a:t>
            </a:fld>
            <a:endParaRPr lang="nl-BE"/>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81" y="188640"/>
            <a:ext cx="1066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1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283151" cy="1143000"/>
          </a:xfrm>
        </p:spPr>
        <p:txBody>
          <a:bodyPr/>
          <a:lstStyle>
            <a:lvl1pPr>
              <a:defRPr/>
            </a:lvl1pPr>
          </a:lstStyle>
          <a:p>
            <a:r>
              <a:rPr lang="en-US" smtClean="0"/>
              <a:t>Click to edit Master title style</a:t>
            </a:r>
            <a:endParaRPr lang="nl-B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4D4D4D"/>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4D4D4D"/>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580C52E-D75F-4370-A181-AA5C39D7AEC8}" type="slidenum">
              <a:rPr lang="nl-BE" smtClean="0"/>
              <a:t>‹#›</a:t>
            </a:fld>
            <a:endParaRPr lang="nl-BE"/>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81" y="188640"/>
            <a:ext cx="1066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5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283152" cy="1143000"/>
          </a:xfrm>
        </p:spPr>
        <p:txBody>
          <a:bodyPr/>
          <a:lstStyle/>
          <a:p>
            <a:r>
              <a:rPr lang="en-US" smtClean="0"/>
              <a:t>Click to edit Master title style</a:t>
            </a:r>
            <a:endParaRPr lang="nl-BE"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580C52E-D75F-4370-A181-AA5C39D7AEC8}" type="slidenum">
              <a:rPr lang="nl-BE" smtClean="0"/>
              <a:t>‹#›</a:t>
            </a:fld>
            <a:endParaRPr lang="nl-BE"/>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81" y="188640"/>
            <a:ext cx="1066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63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580C52E-D75F-4370-A181-AA5C39D7AEC8}" type="slidenum">
              <a:rPr lang="nl-BE" smtClean="0"/>
              <a:t>‹#›</a:t>
            </a:fld>
            <a:endParaRPr lang="nl-BE"/>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81" y="188640"/>
            <a:ext cx="1066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25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80C52E-D75F-4370-A181-AA5C39D7AEC8}" type="slidenum">
              <a:rPr lang="nl-BE" smtClean="0"/>
              <a:t>‹#›</a:t>
            </a:fld>
            <a:endParaRPr lang="nl-BE"/>
          </a:p>
        </p:txBody>
      </p:sp>
    </p:spTree>
    <p:extLst>
      <p:ext uri="{BB962C8B-B14F-4D97-AF65-F5344CB8AC3E}">
        <p14:creationId xmlns:p14="http://schemas.microsoft.com/office/powerpoint/2010/main" val="374768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nl-BE" dirty="0" smtClean="0"/>
              <a:t>www.bbi-europe.eu</a:t>
            </a:r>
          </a:p>
          <a:p>
            <a:endParaRPr lang="nl-BE"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80C52E-D75F-4370-A181-AA5C39D7AEC8}" type="slidenum">
              <a:rPr lang="nl-BE" smtClean="0"/>
              <a:t>‹#›</a:t>
            </a:fld>
            <a:endParaRPr lang="nl-BE"/>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81" y="188640"/>
            <a:ext cx="1066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7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lvl1pPr algn="ctr">
              <a:defRPr sz="1600">
                <a:solidFill>
                  <a:srgbClr val="0097CE"/>
                </a:solidFill>
                <a:latin typeface="Arial" panose="020B0604020202020204" pitchFamily="34" charset="0"/>
                <a:cs typeface="Arial" panose="020B0604020202020204" pitchFamily="34" charset="0"/>
              </a:defRPr>
            </a:lvl1pPr>
          </a:lstStyle>
          <a:p>
            <a:r>
              <a:rPr lang="nl-BE" smtClean="0"/>
              <a:t>www.bbi-europe.eu </a:t>
            </a:r>
            <a:endParaRPr lang="nl-BE" dirty="0"/>
          </a:p>
        </p:txBody>
      </p:sp>
      <p:sp>
        <p:nvSpPr>
          <p:cNvPr id="11" name="Slide Number Placeholder 5"/>
          <p:cNvSpPr>
            <a:spLocks noGrp="1"/>
          </p:cNvSpPr>
          <p:nvPr>
            <p:ph type="sldNum" sz="quarter" idx="4"/>
          </p:nvPr>
        </p:nvSpPr>
        <p:spPr>
          <a:xfrm>
            <a:off x="7884368" y="6356351"/>
            <a:ext cx="802432" cy="313010"/>
          </a:xfrm>
          <a:prstGeom prst="rect">
            <a:avLst/>
          </a:prstGeom>
        </p:spPr>
        <p:txBody>
          <a:bodyPr/>
          <a:lstStyle>
            <a:lvl1pPr algn="r">
              <a:defRPr sz="1600">
                <a:solidFill>
                  <a:srgbClr val="A0B01E"/>
                </a:solidFill>
                <a:latin typeface="Arial" panose="020B0604020202020204" pitchFamily="34" charset="0"/>
                <a:cs typeface="Arial" panose="020B0604020202020204" pitchFamily="34" charset="0"/>
              </a:defRPr>
            </a:lvl1pPr>
          </a:lstStyle>
          <a:p>
            <a:fld id="{539ADD25-6FD7-4D4A-B9CE-F12012978772}" type="slidenum">
              <a:rPr lang="nl-BE" smtClean="0"/>
              <a:pPr/>
              <a:t>‹#›</a:t>
            </a:fld>
            <a:endParaRPr lang="nl-BE" dirty="0"/>
          </a:p>
        </p:txBody>
      </p:sp>
    </p:spTree>
    <p:extLst>
      <p:ext uri="{BB962C8B-B14F-4D97-AF65-F5344CB8AC3E}">
        <p14:creationId xmlns:p14="http://schemas.microsoft.com/office/powerpoint/2010/main" val="103703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A0B01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639002" y="274639"/>
            <a:ext cx="704779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endParaRPr lang="en-US" dirty="0" smtClean="0"/>
          </a:p>
        </p:txBody>
      </p:sp>
      <p:sp>
        <p:nvSpPr>
          <p:cNvPr id="2051" name="Text Placeholder 2"/>
          <p:cNvSpPr>
            <a:spLocks noGrp="1"/>
          </p:cNvSpPr>
          <p:nvPr>
            <p:ph type="body" idx="1"/>
          </p:nvPr>
        </p:nvSpPr>
        <p:spPr bwMode="auto">
          <a:xfrm>
            <a:off x="457200" y="1600201"/>
            <a:ext cx="8229600" cy="39124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7" name="TextBox 6"/>
          <p:cNvSpPr txBox="1"/>
          <p:nvPr/>
        </p:nvSpPr>
        <p:spPr>
          <a:xfrm>
            <a:off x="1" y="6589059"/>
            <a:ext cx="9156700" cy="369332"/>
          </a:xfrm>
          <a:prstGeom prst="rect">
            <a:avLst/>
          </a:prstGeom>
          <a:gradFill flip="none" rotWithShape="1">
            <a:gsLst>
              <a:gs pos="100000">
                <a:srgbClr val="0097CE"/>
              </a:gs>
              <a:gs pos="30000">
                <a:srgbClr val="8EC02F"/>
              </a:gs>
              <a:gs pos="0">
                <a:srgbClr val="F49B1A"/>
              </a:gs>
              <a:gs pos="70000">
                <a:srgbClr val="8EC02F"/>
              </a:gs>
            </a:gsLst>
            <a:lin ang="0" scaled="1"/>
            <a:tileRect/>
          </a:gradFill>
        </p:spPr>
        <p:txBody>
          <a:bodyPr wrap="square" rtlCol="0">
            <a:spAutoFit/>
          </a:bodyPr>
          <a:lstStyle/>
          <a:p>
            <a:pPr fontAlgn="base">
              <a:spcBef>
                <a:spcPct val="0"/>
              </a:spcBef>
              <a:spcAft>
                <a:spcPct val="0"/>
              </a:spcAft>
            </a:pPr>
            <a:endParaRPr lang="en-US" dirty="0">
              <a:solidFill>
                <a:srgbClr val="4D4D4D"/>
              </a:solidFill>
            </a:endParaRPr>
          </a:p>
        </p:txBody>
      </p:sp>
      <p:pic>
        <p:nvPicPr>
          <p:cNvPr id="9" name="Picture 8" descr="BBI_Logo_official_short.png"/>
          <p:cNvPicPr>
            <a:picLocks noChangeAspect="1"/>
          </p:cNvPicPr>
          <p:nvPr/>
        </p:nvPicPr>
        <p:blipFill>
          <a:blip r:embed="rId7"/>
          <a:stretch>
            <a:fillRect/>
          </a:stretch>
        </p:blipFill>
        <p:spPr>
          <a:xfrm>
            <a:off x="457200" y="320867"/>
            <a:ext cx="841248" cy="1033272"/>
          </a:xfrm>
          <a:prstGeom prst="rect">
            <a:avLst/>
          </a:prstGeom>
        </p:spPr>
      </p:pic>
    </p:spTree>
    <p:extLst>
      <p:ext uri="{BB962C8B-B14F-4D97-AF65-F5344CB8AC3E}">
        <p14:creationId xmlns:p14="http://schemas.microsoft.com/office/powerpoint/2010/main" val="122354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0097CE"/>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4D4D4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bi-europe.eu/sites/default/files/awp_2017.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slide" Target="slide1.xml"/><Relationship Id="rId5" Type="http://schemas.openxmlformats.org/officeDocument/2006/relationships/image" Target="../media/image22.jpeg"/><Relationship Id="rId4" Type="http://schemas.openxmlformats.org/officeDocument/2006/relationships/hyperlink" Target="https://www.bbi-europe.eu/sites/default/files/bbi-ju_faq-call_2017.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6.png"/><Relationship Id="rId7" Type="http://schemas.openxmlformats.org/officeDocument/2006/relationships/diagramQuickStyle" Target="../diagrams/quickStyle2.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7.jpeg"/><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jpe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ec.europa.eu/research/participants/portal/desktop/en/organisations/lfv.html" TargetMode="External"/><Relationship Id="rId4" Type="http://schemas.openxmlformats.org/officeDocument/2006/relationships/diagramLayout" Target="../diagrams/layout4.xml"/><Relationship Id="rId9" Type="http://schemas.openxmlformats.org/officeDocument/2006/relationships/hyperlink" Target="http://ec.europa.eu/growth/smes/business-friendly-environment/sme-definition_e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c.europa.eu/research/participants/docs/h2020-funding-guide/grants/applying-for-funding_en.ht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cordis.europa.eu/projects/home_en.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s://www.bbi-europe.eu/project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ec.europa.eu/research/participants/portal/desktop/en/experts/index.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mailto:experts.bbi@bbi.europa.euu"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www.bbi-europe.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ur-lex.europa.eu/legal-content/EN/TXT/PDF/?uri=CELEX:32014R0560&amp;from=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BIC.png"/>
          <p:cNvPicPr>
            <a:picLocks noChangeAspect="1"/>
          </p:cNvPicPr>
          <p:nvPr/>
        </p:nvPicPr>
        <p:blipFill>
          <a:blip r:embed="rId3" cstate="email"/>
          <a:stretch>
            <a:fillRect/>
          </a:stretch>
        </p:blipFill>
        <p:spPr>
          <a:xfrm>
            <a:off x="6776799" y="6240079"/>
            <a:ext cx="2274736" cy="434754"/>
          </a:xfrm>
          <a:prstGeom prst="rect">
            <a:avLst/>
          </a:prstGeom>
        </p:spPr>
      </p:pic>
      <p:pic>
        <p:nvPicPr>
          <p:cNvPr id="5" name="Picture 2" descr="Image result for European commission horizon 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638" y="6213934"/>
            <a:ext cx="2962237" cy="45813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sz="quarter" idx="10"/>
          </p:nvPr>
        </p:nvSpPr>
        <p:spPr>
          <a:xfrm>
            <a:off x="3347864" y="4136063"/>
            <a:ext cx="6048672" cy="2090999"/>
          </a:xfrm>
        </p:spPr>
        <p:txBody>
          <a:bodyPr>
            <a:normAutofit fontScale="92500"/>
          </a:bodyPr>
          <a:lstStyle/>
          <a:p>
            <a:pPr lvl="0">
              <a:spcBef>
                <a:spcPts val="0"/>
              </a:spcBef>
            </a:pPr>
            <a:r>
              <a:rPr lang="en-GB" sz="3200" b="1" dirty="0">
                <a:solidFill>
                  <a:srgbClr val="A0B01E"/>
                </a:solidFill>
              </a:rPr>
              <a:t>Polyvios HADJIYIANGOU</a:t>
            </a:r>
          </a:p>
          <a:p>
            <a:pPr lvl="0">
              <a:spcBef>
                <a:spcPts val="0"/>
              </a:spcBef>
            </a:pPr>
            <a:r>
              <a:rPr lang="en-GB" sz="3200" dirty="0"/>
              <a:t>Call Coordinator/Project Manager</a:t>
            </a:r>
          </a:p>
          <a:p>
            <a:pPr lvl="0">
              <a:spcBef>
                <a:spcPts val="0"/>
              </a:spcBef>
            </a:pPr>
            <a:r>
              <a:rPr lang="en-GB" sz="3200" dirty="0">
                <a:solidFill>
                  <a:srgbClr val="4D4D4D"/>
                </a:solidFill>
              </a:rPr>
              <a:t>Dublin Information </a:t>
            </a:r>
            <a:r>
              <a:rPr lang="en-GB" sz="3200" dirty="0" smtClean="0">
                <a:solidFill>
                  <a:srgbClr val="4D4D4D"/>
                </a:solidFill>
              </a:rPr>
              <a:t>Day</a:t>
            </a:r>
          </a:p>
          <a:p>
            <a:pPr lvl="0">
              <a:spcBef>
                <a:spcPts val="0"/>
              </a:spcBef>
            </a:pPr>
            <a:r>
              <a:rPr lang="en-GB" sz="3200" dirty="0">
                <a:solidFill>
                  <a:srgbClr val="4D4D4D"/>
                </a:solidFill>
              </a:rPr>
              <a:t>6 June 2017</a:t>
            </a:r>
          </a:p>
          <a:p>
            <a:pPr lvl="0">
              <a:spcBef>
                <a:spcPts val="0"/>
              </a:spcBef>
            </a:pPr>
            <a:endParaRPr lang="en-GB" sz="2400" dirty="0">
              <a:solidFill>
                <a:srgbClr val="4D4D4D"/>
              </a:solidFill>
            </a:endParaRPr>
          </a:p>
        </p:txBody>
      </p:sp>
      <p:sp>
        <p:nvSpPr>
          <p:cNvPr id="8" name="Title 1"/>
          <p:cNvSpPr>
            <a:spLocks noGrp="1"/>
          </p:cNvSpPr>
          <p:nvPr>
            <p:ph type="title"/>
          </p:nvPr>
        </p:nvSpPr>
        <p:spPr>
          <a:xfrm>
            <a:off x="533903" y="476672"/>
            <a:ext cx="8517632" cy="826323"/>
          </a:xfrm>
        </p:spPr>
        <p:txBody>
          <a:bodyPr>
            <a:normAutofit fontScale="90000"/>
          </a:bodyPr>
          <a:lstStyle/>
          <a:p>
            <a:pPr algn="r"/>
            <a:r>
              <a:rPr lang="en-GB" dirty="0" smtClean="0"/>
              <a:t>Bio-based Industries Joint Undertaking </a:t>
            </a:r>
            <a:endParaRPr lang="nl-BE" dirty="0"/>
          </a:p>
        </p:txBody>
      </p:sp>
    </p:spTree>
    <p:extLst>
      <p:ext uri="{BB962C8B-B14F-4D97-AF65-F5344CB8AC3E}">
        <p14:creationId xmlns:p14="http://schemas.microsoft.com/office/powerpoint/2010/main" val="399820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Table of contents</a:t>
            </a:r>
            <a:endParaRPr lang="en-GB" dirty="0"/>
          </a:p>
        </p:txBody>
      </p:sp>
      <p:sp>
        <p:nvSpPr>
          <p:cNvPr id="3" name="Content Placeholder 2"/>
          <p:cNvSpPr>
            <a:spLocks noGrp="1"/>
          </p:cNvSpPr>
          <p:nvPr>
            <p:ph idx="1"/>
          </p:nvPr>
        </p:nvSpPr>
        <p:spPr>
          <a:xfrm>
            <a:off x="457200" y="1556792"/>
            <a:ext cx="8686800" cy="4925144"/>
          </a:xfrm>
        </p:spPr>
        <p:txBody>
          <a:bodyPr>
            <a:normAutofit/>
          </a:bodyPr>
          <a:lstStyle/>
          <a:p>
            <a:r>
              <a:rPr lang="en-GB" b="1" dirty="0"/>
              <a:t>Bio-based Industries Joint Undertaking</a:t>
            </a:r>
          </a:p>
          <a:p>
            <a:pPr lvl="1">
              <a:buFont typeface="Wingdings" panose="05000000000000000000" pitchFamily="2" charset="2"/>
              <a:buChar char="ü"/>
            </a:pPr>
            <a:r>
              <a:rPr lang="fr-BE" sz="3200" b="1" dirty="0" smtClean="0">
                <a:solidFill>
                  <a:schemeClr val="bg1">
                    <a:lumMod val="85000"/>
                  </a:schemeClr>
                </a:solidFill>
              </a:rPr>
              <a:t>Mission and objectives</a:t>
            </a:r>
            <a:endParaRPr lang="fr-BE" sz="3200" b="1" dirty="0">
              <a:solidFill>
                <a:schemeClr val="bg1">
                  <a:lumMod val="85000"/>
                </a:schemeClr>
              </a:solidFill>
            </a:endParaRPr>
          </a:p>
          <a:p>
            <a:pPr lvl="1">
              <a:buFont typeface="Wingdings" panose="05000000000000000000" pitchFamily="2" charset="2"/>
              <a:buChar char="ü"/>
            </a:pPr>
            <a:r>
              <a:rPr lang="fr-BE" sz="3200" b="1" dirty="0" err="1">
                <a:solidFill>
                  <a:srgbClr val="A0B01E"/>
                </a:solidFill>
              </a:rPr>
              <a:t>Implementation</a:t>
            </a:r>
            <a:r>
              <a:rPr lang="fr-BE" sz="3200" b="1" dirty="0">
                <a:solidFill>
                  <a:srgbClr val="A0B01E"/>
                </a:solidFill>
              </a:rPr>
              <a:t> (AWP 2017)</a:t>
            </a:r>
          </a:p>
          <a:p>
            <a:pPr lvl="1">
              <a:buFont typeface="Wingdings" panose="05000000000000000000" pitchFamily="2" charset="2"/>
              <a:buChar char="ü"/>
            </a:pPr>
            <a:r>
              <a:rPr lang="en-GB" sz="3200" b="1" dirty="0">
                <a:solidFill>
                  <a:schemeClr val="bg1">
                    <a:lumMod val="85000"/>
                  </a:schemeClr>
                </a:solidFill>
              </a:rPr>
              <a:t>Statistics (IE case</a:t>
            </a:r>
            <a:r>
              <a:rPr lang="en-GB" sz="3200" b="1" dirty="0" smtClean="0">
                <a:solidFill>
                  <a:schemeClr val="bg1">
                    <a:lumMod val="85000"/>
                  </a:schemeClr>
                </a:solidFill>
              </a:rPr>
              <a:t>)</a:t>
            </a:r>
          </a:p>
          <a:p>
            <a:r>
              <a:rPr lang="fr-BE" b="1" dirty="0" smtClean="0">
                <a:solidFill>
                  <a:schemeClr val="bg1">
                    <a:lumMod val="85000"/>
                  </a:schemeClr>
                </a:solidFill>
              </a:rPr>
              <a:t>Evaluation </a:t>
            </a:r>
            <a:r>
              <a:rPr lang="fr-BE" b="1" dirty="0" err="1">
                <a:solidFill>
                  <a:schemeClr val="bg1">
                    <a:lumMod val="85000"/>
                  </a:schemeClr>
                </a:solidFill>
              </a:rPr>
              <a:t>process</a:t>
            </a:r>
            <a:r>
              <a:rPr lang="fr-BE" b="1" dirty="0">
                <a:solidFill>
                  <a:schemeClr val="bg1">
                    <a:lumMod val="85000"/>
                  </a:schemeClr>
                </a:solidFill>
              </a:rPr>
              <a:t> and </a:t>
            </a:r>
            <a:r>
              <a:rPr lang="fr-BE" b="1" dirty="0" err="1">
                <a:solidFill>
                  <a:schemeClr val="bg1">
                    <a:lumMod val="85000"/>
                  </a:schemeClr>
                </a:solidFill>
              </a:rPr>
              <a:t>evaluation</a:t>
            </a:r>
            <a:r>
              <a:rPr lang="fr-BE" b="1" dirty="0">
                <a:solidFill>
                  <a:schemeClr val="bg1">
                    <a:lumMod val="85000"/>
                  </a:schemeClr>
                </a:solidFill>
              </a:rPr>
              <a:t> </a:t>
            </a:r>
            <a:r>
              <a:rPr lang="fr-BE" b="1" dirty="0" err="1">
                <a:solidFill>
                  <a:schemeClr val="bg1">
                    <a:lumMod val="85000"/>
                  </a:schemeClr>
                </a:solidFill>
              </a:rPr>
              <a:t>criteria</a:t>
            </a:r>
            <a:endParaRPr lang="fr-BE" b="1" dirty="0">
              <a:solidFill>
                <a:schemeClr val="bg1">
                  <a:lumMod val="85000"/>
                </a:schemeClr>
              </a:solidFill>
            </a:endParaRPr>
          </a:p>
          <a:p>
            <a:r>
              <a:rPr lang="fr-BE" b="1" dirty="0">
                <a:solidFill>
                  <a:schemeClr val="bg1">
                    <a:lumMod val="85000"/>
                  </a:schemeClr>
                </a:solidFill>
              </a:rPr>
              <a:t>How to </a:t>
            </a:r>
            <a:r>
              <a:rPr lang="fr-BE" b="1" dirty="0" err="1">
                <a:solidFill>
                  <a:schemeClr val="bg1">
                    <a:lumMod val="85000"/>
                  </a:schemeClr>
                </a:solidFill>
              </a:rPr>
              <a:t>participate</a:t>
            </a:r>
            <a:r>
              <a:rPr lang="fr-BE" b="1" dirty="0">
                <a:solidFill>
                  <a:schemeClr val="bg1">
                    <a:lumMod val="85000"/>
                  </a:schemeClr>
                </a:solidFill>
              </a:rPr>
              <a:t>?</a:t>
            </a:r>
          </a:p>
          <a:p>
            <a:endParaRPr lang="fr-BE" dirty="0" smtClean="0">
              <a:solidFill>
                <a:schemeClr val="bg1">
                  <a:lumMod val="75000"/>
                </a:schemeClr>
              </a:solidFill>
            </a:endParaRPr>
          </a:p>
        </p:txBody>
      </p:sp>
      <p:sp>
        <p:nvSpPr>
          <p:cNvPr id="4" name="Footer Placeholder 3"/>
          <p:cNvSpPr>
            <a:spLocks noGrp="1"/>
          </p:cNvSpPr>
          <p:nvPr>
            <p:ph type="ftr" sz="quarter" idx="11"/>
          </p:nvPr>
        </p:nvSpPr>
        <p:spPr/>
        <p:txBody>
          <a:bodyPr/>
          <a:lstStyle/>
          <a:p>
            <a:r>
              <a:rPr lang="nl-BE" dirty="0"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10</a:t>
            </a:fld>
            <a:endParaRPr lang="nl-BE" dirty="0"/>
          </a:p>
        </p:txBody>
      </p:sp>
    </p:spTree>
    <p:extLst>
      <p:ext uri="{BB962C8B-B14F-4D97-AF65-F5344CB8AC3E}">
        <p14:creationId xmlns:p14="http://schemas.microsoft.com/office/powerpoint/2010/main" val="32165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72" y="125760"/>
            <a:ext cx="7211144" cy="1143000"/>
          </a:xfrm>
        </p:spPr>
        <p:txBody>
          <a:bodyPr>
            <a:normAutofit fontScale="90000"/>
          </a:bodyPr>
          <a:lstStyle/>
          <a:p>
            <a:r>
              <a:rPr lang="en-GB" sz="3600" noProof="0" dirty="0" smtClean="0"/>
              <a:t>BBI JU Calls overview</a:t>
            </a:r>
            <a:br>
              <a:rPr lang="en-GB" sz="3600" noProof="0" dirty="0" smtClean="0"/>
            </a:br>
            <a:r>
              <a:rPr lang="en-GB" sz="3600" dirty="0" smtClean="0"/>
              <a:t>Annual Work Plan 2017</a:t>
            </a:r>
            <a:endParaRPr lang="en-GB" sz="3600" noProof="0" dirty="0"/>
          </a:p>
        </p:txBody>
      </p:sp>
      <p:sp>
        <p:nvSpPr>
          <p:cNvPr id="50" name="Down Arrow 49"/>
          <p:cNvSpPr/>
          <p:nvPr/>
        </p:nvSpPr>
        <p:spPr>
          <a:xfrm>
            <a:off x="4618583" y="2912979"/>
            <a:ext cx="108000" cy="3240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2843808" y="3252463"/>
            <a:ext cx="3744416" cy="492443"/>
          </a:xfrm>
          <a:prstGeom prst="rect">
            <a:avLst/>
          </a:prstGeom>
          <a:noFill/>
        </p:spPr>
        <p:txBody>
          <a:bodyPr wrap="square" rtlCol="0">
            <a:spAutoFit/>
          </a:bodyPr>
          <a:lstStyle/>
          <a:p>
            <a:pPr algn="ctr"/>
            <a:r>
              <a:rPr lang="en-US" sz="2600" dirty="0" smtClean="0">
                <a:solidFill>
                  <a:srgbClr val="C00000"/>
                </a:solidFill>
                <a:latin typeface="Arial" panose="020B0604020202020204" pitchFamily="34" charset="0"/>
                <a:cs typeface="Arial" panose="020B0604020202020204" pitchFamily="34" charset="0"/>
              </a:rPr>
              <a:t>BBI JU achievements</a:t>
            </a:r>
            <a:endParaRPr lang="en-GB" sz="2600" dirty="0">
              <a:solidFill>
                <a:srgbClr val="C00000"/>
              </a:solidFill>
            </a:endParaRPr>
          </a:p>
        </p:txBody>
      </p:sp>
      <p:sp>
        <p:nvSpPr>
          <p:cNvPr id="30" name="Content Placeholder 2"/>
          <p:cNvSpPr>
            <a:spLocks noGrp="1"/>
          </p:cNvSpPr>
          <p:nvPr>
            <p:ph idx="1"/>
          </p:nvPr>
        </p:nvSpPr>
        <p:spPr>
          <a:xfrm>
            <a:off x="-180528" y="4221088"/>
            <a:ext cx="9217024" cy="2664296"/>
          </a:xfrm>
        </p:spPr>
        <p:txBody>
          <a:bodyPr rtlCol="0">
            <a:normAutofit/>
          </a:bodyPr>
          <a:lstStyle/>
          <a:p>
            <a:pPr marL="457200" lvl="1" indent="0" eaLnBrk="1" fontAlgn="auto" hangingPunct="1">
              <a:spcBef>
                <a:spcPts val="600"/>
              </a:spcBef>
              <a:spcAft>
                <a:spcPts val="1200"/>
              </a:spcAft>
              <a:buNone/>
              <a:defRPr/>
            </a:pPr>
            <a:r>
              <a:rPr lang="nl-BE" sz="2400" b="1" dirty="0" smtClean="0">
                <a:solidFill>
                  <a:srgbClr val="A0B01E"/>
                </a:solidFill>
              </a:rPr>
              <a:t>Call 2014</a:t>
            </a:r>
            <a:r>
              <a:rPr lang="nl-BE" sz="2400" dirty="0" smtClean="0"/>
              <a:t>: 10 running projects: 1 Flagship, 2 Demo, 7 RIAs</a:t>
            </a:r>
          </a:p>
          <a:p>
            <a:pPr marL="457200" lvl="1" indent="0">
              <a:spcBef>
                <a:spcPts val="600"/>
              </a:spcBef>
              <a:spcAft>
                <a:spcPts val="1200"/>
              </a:spcAft>
              <a:buNone/>
              <a:defRPr/>
            </a:pPr>
            <a:r>
              <a:rPr lang="nl-BE" sz="2400" b="1" dirty="0" smtClean="0">
                <a:solidFill>
                  <a:srgbClr val="A0B01E"/>
                </a:solidFill>
              </a:rPr>
              <a:t>Call 2015.1</a:t>
            </a:r>
            <a:r>
              <a:rPr lang="nl-BE" sz="2400" dirty="0" smtClean="0"/>
              <a:t>: 3 Flagship projects</a:t>
            </a:r>
          </a:p>
          <a:p>
            <a:pPr marL="457200" lvl="1" indent="0">
              <a:spcBef>
                <a:spcPts val="600"/>
              </a:spcBef>
              <a:spcAft>
                <a:spcPts val="1200"/>
              </a:spcAft>
              <a:buNone/>
              <a:defRPr/>
            </a:pPr>
            <a:r>
              <a:rPr lang="nl-BE" sz="2400" b="1" dirty="0" smtClean="0">
                <a:solidFill>
                  <a:srgbClr val="A0B01E"/>
                </a:solidFill>
              </a:rPr>
              <a:t>Call 2015.2</a:t>
            </a:r>
            <a:r>
              <a:rPr lang="nl-BE" sz="2400" dirty="0" smtClean="0"/>
              <a:t>: </a:t>
            </a:r>
            <a:r>
              <a:rPr lang="en-US" sz="2400" dirty="0" smtClean="0"/>
              <a:t>23 running projects: </a:t>
            </a:r>
            <a:r>
              <a:rPr lang="nl-BE" sz="2400" dirty="0" smtClean="0"/>
              <a:t>(11 RIA</a:t>
            </a:r>
            <a:r>
              <a:rPr lang="nl-BE" sz="2400" dirty="0"/>
              <a:t>, </a:t>
            </a:r>
            <a:r>
              <a:rPr lang="nl-BE" sz="2400" dirty="0" smtClean="0"/>
              <a:t>9 Demo, 3 CSA)</a:t>
            </a:r>
            <a:endParaRPr lang="en-US" sz="1200" dirty="0" smtClean="0"/>
          </a:p>
          <a:p>
            <a:pPr marL="457200" lvl="1" indent="0">
              <a:spcBef>
                <a:spcPts val="600"/>
              </a:spcBef>
              <a:spcAft>
                <a:spcPts val="1200"/>
              </a:spcAft>
              <a:buNone/>
              <a:defRPr/>
            </a:pPr>
            <a:r>
              <a:rPr lang="nl-BE" sz="2400" b="1" dirty="0" smtClean="0">
                <a:solidFill>
                  <a:srgbClr val="A0B01E"/>
                </a:solidFill>
                <a:sym typeface="Wingdings" panose="05000000000000000000" pitchFamily="2" charset="2"/>
              </a:rPr>
              <a:t>     36 running projects + 29 from Call 2016 (GAP) = 65 projects</a:t>
            </a:r>
            <a:endParaRPr lang="nl-BE" sz="2400" dirty="0"/>
          </a:p>
        </p:txBody>
      </p:sp>
      <p:grpSp>
        <p:nvGrpSpPr>
          <p:cNvPr id="5" name="Group 4"/>
          <p:cNvGrpSpPr/>
          <p:nvPr/>
        </p:nvGrpSpPr>
        <p:grpSpPr>
          <a:xfrm>
            <a:off x="323528" y="1604798"/>
            <a:ext cx="8568952" cy="1344149"/>
            <a:chOff x="323528" y="1203598"/>
            <a:chExt cx="8568952" cy="1008112"/>
          </a:xfrm>
        </p:grpSpPr>
        <p:grpSp>
          <p:nvGrpSpPr>
            <p:cNvPr id="4" name="Group 3"/>
            <p:cNvGrpSpPr/>
            <p:nvPr/>
          </p:nvGrpSpPr>
          <p:grpSpPr>
            <a:xfrm>
              <a:off x="323528" y="1203598"/>
              <a:ext cx="8568952" cy="1008112"/>
              <a:chOff x="323528" y="1148746"/>
              <a:chExt cx="8568952" cy="1344150"/>
            </a:xfrm>
          </p:grpSpPr>
          <p:grpSp>
            <p:nvGrpSpPr>
              <p:cNvPr id="42" name="Group 41"/>
              <p:cNvGrpSpPr/>
              <p:nvPr/>
            </p:nvGrpSpPr>
            <p:grpSpPr>
              <a:xfrm>
                <a:off x="755576" y="2096852"/>
                <a:ext cx="7740860" cy="396044"/>
                <a:chOff x="611560" y="2456892"/>
                <a:chExt cx="7740860" cy="396044"/>
              </a:xfrm>
            </p:grpSpPr>
            <p:grpSp>
              <p:nvGrpSpPr>
                <p:cNvPr id="33" name="Group 32"/>
                <p:cNvGrpSpPr/>
                <p:nvPr/>
              </p:nvGrpSpPr>
              <p:grpSpPr>
                <a:xfrm>
                  <a:off x="827584" y="2636912"/>
                  <a:ext cx="7344816" cy="0"/>
                  <a:chOff x="755576" y="2636912"/>
                  <a:chExt cx="7344816" cy="0"/>
                </a:xfrm>
              </p:grpSpPr>
              <p:cxnSp>
                <p:nvCxnSpPr>
                  <p:cNvPr id="7" name="Straight Connector 6"/>
                  <p:cNvCxnSpPr/>
                  <p:nvPr/>
                </p:nvCxnSpPr>
                <p:spPr>
                  <a:xfrm>
                    <a:off x="755576" y="2636912"/>
                    <a:ext cx="1224136" cy="0"/>
                  </a:xfrm>
                  <a:prstGeom prst="line">
                    <a:avLst/>
                  </a:prstGeom>
                  <a:ln w="31750">
                    <a:solidFill>
                      <a:srgbClr val="A0B0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79712" y="2636912"/>
                    <a:ext cx="1224136" cy="0"/>
                  </a:xfrm>
                  <a:prstGeom prst="line">
                    <a:avLst/>
                  </a:prstGeom>
                  <a:ln w="31750">
                    <a:solidFill>
                      <a:srgbClr val="A0B0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03848" y="2636912"/>
                    <a:ext cx="1224136" cy="0"/>
                  </a:xfrm>
                  <a:prstGeom prst="line">
                    <a:avLst/>
                  </a:prstGeom>
                  <a:ln w="31750">
                    <a:solidFill>
                      <a:srgbClr val="A0B0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27984" y="2636912"/>
                    <a:ext cx="1224136" cy="0"/>
                  </a:xfrm>
                  <a:prstGeom prst="line">
                    <a:avLst/>
                  </a:prstGeom>
                  <a:ln w="31750">
                    <a:solidFill>
                      <a:srgbClr val="A0B0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52120" y="2636912"/>
                    <a:ext cx="1224136" cy="0"/>
                  </a:xfrm>
                  <a:prstGeom prst="line">
                    <a:avLst/>
                  </a:prstGeom>
                  <a:ln w="31750">
                    <a:solidFill>
                      <a:srgbClr val="A0B0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76256" y="2636912"/>
                    <a:ext cx="1224136" cy="0"/>
                  </a:xfrm>
                  <a:prstGeom prst="line">
                    <a:avLst/>
                  </a:prstGeom>
                  <a:ln w="31750">
                    <a:solidFill>
                      <a:srgbClr val="A0B01E"/>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1" name="Oval 30"/>
                <p:cNvSpPr/>
                <p:nvPr/>
              </p:nvSpPr>
              <p:spPr>
                <a:xfrm>
                  <a:off x="611560" y="2492896"/>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prstClr val="white"/>
                      </a:solidFill>
                      <a:latin typeface="Arial" panose="020B0604020202020204" pitchFamily="34" charset="0"/>
                      <a:cs typeface="Arial" panose="020B0604020202020204" pitchFamily="34" charset="0"/>
                    </a:rPr>
                    <a:t>1</a:t>
                  </a:r>
                  <a:endParaRPr lang="en-GB" b="1" dirty="0">
                    <a:solidFill>
                      <a:prstClr val="white"/>
                    </a:solidFill>
                    <a:latin typeface="Arial" panose="020B0604020202020204" pitchFamily="34" charset="0"/>
                    <a:cs typeface="Arial" panose="020B0604020202020204" pitchFamily="34" charset="0"/>
                  </a:endParaRPr>
                </a:p>
              </p:txBody>
            </p:sp>
            <p:sp>
              <p:nvSpPr>
                <p:cNvPr id="32" name="Oval 31"/>
                <p:cNvSpPr/>
                <p:nvPr/>
              </p:nvSpPr>
              <p:spPr>
                <a:xfrm>
                  <a:off x="1907704" y="2492896"/>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prstClr val="white"/>
                      </a:solidFill>
                      <a:latin typeface="Arial" panose="020B0604020202020204" pitchFamily="34" charset="0"/>
                      <a:cs typeface="Arial" panose="020B0604020202020204" pitchFamily="34" charset="0"/>
                    </a:rPr>
                    <a:t>2</a:t>
                  </a:r>
                  <a:endParaRPr lang="en-GB" b="1" dirty="0">
                    <a:solidFill>
                      <a:prstClr val="white"/>
                    </a:solidFill>
                    <a:latin typeface="Arial" panose="020B0604020202020204" pitchFamily="34" charset="0"/>
                    <a:cs typeface="Arial" panose="020B0604020202020204" pitchFamily="34" charset="0"/>
                  </a:endParaRPr>
                </a:p>
              </p:txBody>
            </p:sp>
            <p:sp>
              <p:nvSpPr>
                <p:cNvPr id="34" name="Oval 33"/>
                <p:cNvSpPr/>
                <p:nvPr/>
              </p:nvSpPr>
              <p:spPr>
                <a:xfrm>
                  <a:off x="3131840" y="2492896"/>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prstClr val="white"/>
                      </a:solidFill>
                      <a:latin typeface="Arial" panose="020B0604020202020204" pitchFamily="34" charset="0"/>
                      <a:cs typeface="Arial" panose="020B0604020202020204" pitchFamily="34" charset="0"/>
                    </a:rPr>
                    <a:t>3</a:t>
                  </a:r>
                  <a:endParaRPr lang="en-GB" b="1" dirty="0">
                    <a:solidFill>
                      <a:prstClr val="white"/>
                    </a:solidFill>
                    <a:latin typeface="Arial" panose="020B0604020202020204" pitchFamily="34" charset="0"/>
                    <a:cs typeface="Arial" panose="020B0604020202020204" pitchFamily="34" charset="0"/>
                  </a:endParaRPr>
                </a:p>
              </p:txBody>
            </p:sp>
            <p:sp>
              <p:nvSpPr>
                <p:cNvPr id="38" name="Oval 37"/>
                <p:cNvSpPr/>
                <p:nvPr/>
              </p:nvSpPr>
              <p:spPr>
                <a:xfrm>
                  <a:off x="7992380" y="2456892"/>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white"/>
                      </a:solidFill>
                      <a:latin typeface="Arial" panose="020B0604020202020204" pitchFamily="34" charset="0"/>
                      <a:cs typeface="Arial" panose="020B0604020202020204" pitchFamily="34" charset="0"/>
                    </a:rPr>
                    <a:t>7</a:t>
                  </a:r>
                  <a:endParaRPr lang="en-GB" b="1" dirty="0">
                    <a:solidFill>
                      <a:prstClr val="white"/>
                    </a:solidFill>
                    <a:latin typeface="Arial" panose="020B0604020202020204" pitchFamily="34" charset="0"/>
                    <a:cs typeface="Arial" panose="020B0604020202020204" pitchFamily="34" charset="0"/>
                  </a:endParaRPr>
                </a:p>
              </p:txBody>
            </p:sp>
            <p:sp>
              <p:nvSpPr>
                <p:cNvPr id="39" name="Oval 38"/>
                <p:cNvSpPr/>
                <p:nvPr/>
              </p:nvSpPr>
              <p:spPr>
                <a:xfrm>
                  <a:off x="6768244" y="2456892"/>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prstClr val="white"/>
                      </a:solidFill>
                      <a:latin typeface="Arial" panose="020B0604020202020204" pitchFamily="34" charset="0"/>
                      <a:cs typeface="Arial" panose="020B0604020202020204" pitchFamily="34" charset="0"/>
                    </a:rPr>
                    <a:t>6</a:t>
                  </a:r>
                  <a:endParaRPr lang="en-GB" b="1" dirty="0">
                    <a:solidFill>
                      <a:prstClr val="white"/>
                    </a:solidFill>
                    <a:latin typeface="Arial" panose="020B0604020202020204" pitchFamily="34" charset="0"/>
                    <a:cs typeface="Arial" panose="020B0604020202020204" pitchFamily="34" charset="0"/>
                  </a:endParaRPr>
                </a:p>
              </p:txBody>
            </p:sp>
            <p:sp>
              <p:nvSpPr>
                <p:cNvPr id="40" name="Oval 39"/>
                <p:cNvSpPr/>
                <p:nvPr/>
              </p:nvSpPr>
              <p:spPr>
                <a:xfrm>
                  <a:off x="5580112" y="2492896"/>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prstClr val="white"/>
                      </a:solidFill>
                      <a:latin typeface="Arial" panose="020B0604020202020204" pitchFamily="34" charset="0"/>
                      <a:cs typeface="Arial" panose="020B0604020202020204" pitchFamily="34" charset="0"/>
                    </a:rPr>
                    <a:t>5</a:t>
                  </a:r>
                  <a:endParaRPr lang="en-GB" b="1" dirty="0">
                    <a:solidFill>
                      <a:prstClr val="white"/>
                    </a:solidFill>
                    <a:latin typeface="Arial" panose="020B0604020202020204" pitchFamily="34" charset="0"/>
                    <a:cs typeface="Arial" panose="020B0604020202020204" pitchFamily="34" charset="0"/>
                  </a:endParaRPr>
                </a:p>
              </p:txBody>
            </p:sp>
            <p:sp>
              <p:nvSpPr>
                <p:cNvPr id="41" name="Oval 40"/>
                <p:cNvSpPr/>
                <p:nvPr/>
              </p:nvSpPr>
              <p:spPr>
                <a:xfrm>
                  <a:off x="4355976" y="2492896"/>
                  <a:ext cx="360040" cy="36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prstClr val="white"/>
                      </a:solidFill>
                      <a:latin typeface="Arial" panose="020B0604020202020204" pitchFamily="34" charset="0"/>
                      <a:cs typeface="Arial" panose="020B0604020202020204" pitchFamily="34" charset="0"/>
                    </a:rPr>
                    <a:t>4</a:t>
                  </a:r>
                  <a:endParaRPr lang="en-GB" b="1" dirty="0">
                    <a:solidFill>
                      <a:prstClr val="white"/>
                    </a:solidFill>
                    <a:latin typeface="Arial" panose="020B0604020202020204" pitchFamily="34" charset="0"/>
                    <a:cs typeface="Arial" panose="020B0604020202020204" pitchFamily="34" charset="0"/>
                  </a:endParaRPr>
                </a:p>
              </p:txBody>
            </p:sp>
          </p:grpSp>
          <p:sp>
            <p:nvSpPr>
              <p:cNvPr id="43" name="TextBox 42"/>
              <p:cNvSpPr txBox="1"/>
              <p:nvPr/>
            </p:nvSpPr>
            <p:spPr>
              <a:xfrm>
                <a:off x="323528" y="1165005"/>
                <a:ext cx="1224136" cy="707887"/>
              </a:xfrm>
              <a:prstGeom prst="rect">
                <a:avLst/>
              </a:prstGeom>
              <a:noFill/>
            </p:spPr>
            <p:txBody>
              <a:bodyPr wrap="square" rtlCol="0">
                <a:spAutoFit/>
              </a:bodyPr>
              <a:lstStyle/>
              <a:p>
                <a:pPr algn="ctr"/>
                <a:r>
                  <a:rPr lang="de-DE" sz="2000" dirty="0" smtClean="0">
                    <a:solidFill>
                      <a:srgbClr val="4D4D4D"/>
                    </a:solidFill>
                    <a:latin typeface="Arial" panose="020B0604020202020204" pitchFamily="34" charset="0"/>
                    <a:cs typeface="Arial" panose="020B0604020202020204" pitchFamily="34" charset="0"/>
                  </a:rPr>
                  <a:t>Call 2014</a:t>
                </a:r>
                <a:endParaRPr lang="en-GB" sz="2000" dirty="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1619672" y="1148746"/>
                <a:ext cx="1224136" cy="707887"/>
              </a:xfrm>
              <a:prstGeom prst="rect">
                <a:avLst/>
              </a:prstGeom>
              <a:noFill/>
            </p:spPr>
            <p:txBody>
              <a:bodyPr wrap="square" rtlCol="0">
                <a:spAutoFit/>
              </a:bodyPr>
              <a:lstStyle/>
              <a:p>
                <a:pPr algn="ctr"/>
                <a:r>
                  <a:rPr lang="de-DE" sz="2000" dirty="0" smtClean="0">
                    <a:solidFill>
                      <a:srgbClr val="4D4D4D"/>
                    </a:solidFill>
                    <a:latin typeface="Arial" panose="020B0604020202020204" pitchFamily="34" charset="0"/>
                    <a:cs typeface="Arial" panose="020B0604020202020204" pitchFamily="34" charset="0"/>
                  </a:rPr>
                  <a:t>Call 2015</a:t>
                </a:r>
                <a:endParaRPr lang="en-GB" sz="2000" dirty="0">
                  <a:solidFill>
                    <a:srgbClr val="4D4D4D"/>
                  </a:solidFill>
                  <a:latin typeface="Arial" panose="020B0604020202020204" pitchFamily="34" charset="0"/>
                  <a:cs typeface="Arial" panose="020B0604020202020204" pitchFamily="34" charset="0"/>
                </a:endParaRPr>
              </a:p>
            </p:txBody>
          </p:sp>
          <p:sp>
            <p:nvSpPr>
              <p:cNvPr id="45" name="TextBox 44"/>
              <p:cNvSpPr txBox="1"/>
              <p:nvPr/>
            </p:nvSpPr>
            <p:spPr>
              <a:xfrm>
                <a:off x="2843808" y="1148746"/>
                <a:ext cx="1224136" cy="707887"/>
              </a:xfrm>
              <a:prstGeom prst="rect">
                <a:avLst/>
              </a:prstGeom>
              <a:noFill/>
            </p:spPr>
            <p:txBody>
              <a:bodyPr wrap="square" rtlCol="0">
                <a:spAutoFit/>
              </a:bodyPr>
              <a:lstStyle/>
              <a:p>
                <a:pPr algn="ctr"/>
                <a:r>
                  <a:rPr lang="de-DE" sz="2000" dirty="0" smtClean="0">
                    <a:latin typeface="Arial" panose="020B0604020202020204" pitchFamily="34" charset="0"/>
                    <a:cs typeface="Arial" panose="020B0604020202020204" pitchFamily="34" charset="0"/>
                  </a:rPr>
                  <a:t>Call 2016</a:t>
                </a:r>
                <a:endParaRPr lang="en-GB" sz="2000" dirty="0">
                  <a:latin typeface="Arial" panose="020B0604020202020204" pitchFamily="34" charset="0"/>
                  <a:cs typeface="Arial" panose="020B0604020202020204" pitchFamily="34" charset="0"/>
                </a:endParaRPr>
              </a:p>
            </p:txBody>
          </p:sp>
          <p:sp>
            <p:nvSpPr>
              <p:cNvPr id="46" name="TextBox 45"/>
              <p:cNvSpPr txBox="1"/>
              <p:nvPr/>
            </p:nvSpPr>
            <p:spPr>
              <a:xfrm>
                <a:off x="7668344" y="1148746"/>
                <a:ext cx="1224136" cy="707887"/>
              </a:xfrm>
              <a:prstGeom prst="rect">
                <a:avLst/>
              </a:prstGeom>
              <a:noFill/>
            </p:spPr>
            <p:txBody>
              <a:bodyPr wrap="square" rtlCol="0">
                <a:spAutoFit/>
              </a:bodyPr>
              <a:lstStyle/>
              <a:p>
                <a:pPr algn="ctr"/>
                <a:r>
                  <a:rPr lang="de-DE" sz="2000" dirty="0" smtClean="0">
                    <a:solidFill>
                      <a:prstClr val="black"/>
                    </a:solidFill>
                    <a:latin typeface="Arial" panose="020B0604020202020204" pitchFamily="34" charset="0"/>
                    <a:cs typeface="Arial" panose="020B0604020202020204" pitchFamily="34" charset="0"/>
                  </a:rPr>
                  <a:t>Call</a:t>
                </a:r>
              </a:p>
              <a:p>
                <a:pPr algn="ctr"/>
                <a:r>
                  <a:rPr lang="de-DE" sz="2000" dirty="0" smtClean="0">
                    <a:solidFill>
                      <a:prstClr val="black"/>
                    </a:solidFill>
                    <a:latin typeface="Arial" panose="020B0604020202020204" pitchFamily="34" charset="0"/>
                    <a:cs typeface="Arial" panose="020B0604020202020204" pitchFamily="34" charset="0"/>
                  </a:rPr>
                  <a:t>2020</a:t>
                </a:r>
                <a:endParaRPr lang="en-GB" sz="2000" dirty="0">
                  <a:solidFill>
                    <a:prstClr val="black"/>
                  </a:solidFill>
                  <a:latin typeface="Arial" panose="020B0604020202020204" pitchFamily="34" charset="0"/>
                  <a:cs typeface="Arial" panose="020B0604020202020204" pitchFamily="34" charset="0"/>
                </a:endParaRPr>
              </a:p>
            </p:txBody>
          </p:sp>
          <p:sp>
            <p:nvSpPr>
              <p:cNvPr id="35" name="TextBox 34"/>
              <p:cNvSpPr txBox="1"/>
              <p:nvPr/>
            </p:nvSpPr>
            <p:spPr>
              <a:xfrm>
                <a:off x="4067944" y="1148746"/>
                <a:ext cx="1224136" cy="707887"/>
              </a:xfrm>
              <a:prstGeom prst="rect">
                <a:avLst/>
              </a:prstGeom>
              <a:noFill/>
            </p:spPr>
            <p:txBody>
              <a:bodyPr wrap="square" rtlCol="0">
                <a:spAutoFit/>
              </a:bodyPr>
              <a:lstStyle/>
              <a:p>
                <a:pPr algn="ctr"/>
                <a:r>
                  <a:rPr lang="de-DE" sz="2000" b="1" dirty="0" smtClean="0">
                    <a:solidFill>
                      <a:srgbClr val="FF0000"/>
                    </a:solidFill>
                    <a:latin typeface="Arial" panose="020B0604020202020204" pitchFamily="34" charset="0"/>
                    <a:cs typeface="Arial" panose="020B0604020202020204" pitchFamily="34" charset="0"/>
                  </a:rPr>
                  <a:t>Call 2017</a:t>
                </a:r>
                <a:endParaRPr lang="en-GB" sz="2000" b="1" dirty="0">
                  <a:solidFill>
                    <a:srgbClr val="FF0000"/>
                  </a:solidFill>
                  <a:latin typeface="Arial" panose="020B0604020202020204" pitchFamily="34" charset="0"/>
                  <a:cs typeface="Arial" panose="020B0604020202020204" pitchFamily="34" charset="0"/>
                </a:endParaRPr>
              </a:p>
            </p:txBody>
          </p:sp>
        </p:grpSp>
        <p:sp>
          <p:nvSpPr>
            <p:cNvPr id="36" name="TextBox 35"/>
            <p:cNvSpPr txBox="1"/>
            <p:nvPr/>
          </p:nvSpPr>
          <p:spPr>
            <a:xfrm>
              <a:off x="6444208" y="1215792"/>
              <a:ext cx="1224136" cy="530915"/>
            </a:xfrm>
            <a:prstGeom prst="rect">
              <a:avLst/>
            </a:prstGeom>
            <a:noFill/>
          </p:spPr>
          <p:txBody>
            <a:bodyPr wrap="square" rtlCol="0">
              <a:spAutoFit/>
            </a:bodyPr>
            <a:lstStyle/>
            <a:p>
              <a:pPr algn="ctr"/>
              <a:r>
                <a:rPr lang="de-DE" sz="2000" dirty="0" smtClean="0">
                  <a:solidFill>
                    <a:prstClr val="black"/>
                  </a:solidFill>
                  <a:latin typeface="Arial" panose="020B0604020202020204" pitchFamily="34" charset="0"/>
                  <a:cs typeface="Arial" panose="020B0604020202020204" pitchFamily="34" charset="0"/>
                </a:rPr>
                <a:t>Call 2019</a:t>
              </a:r>
              <a:endParaRPr lang="en-GB" sz="2000" dirty="0">
                <a:solidFill>
                  <a:prstClr val="black"/>
                </a:solidFill>
                <a:latin typeface="Arial" panose="020B0604020202020204" pitchFamily="34" charset="0"/>
                <a:cs typeface="Arial" panose="020B0604020202020204" pitchFamily="34" charset="0"/>
              </a:endParaRPr>
            </a:p>
          </p:txBody>
        </p:sp>
        <p:sp>
          <p:nvSpPr>
            <p:cNvPr id="37" name="TextBox 36"/>
            <p:cNvSpPr txBox="1"/>
            <p:nvPr/>
          </p:nvSpPr>
          <p:spPr>
            <a:xfrm>
              <a:off x="5292080" y="1215792"/>
              <a:ext cx="1224136" cy="530915"/>
            </a:xfrm>
            <a:prstGeom prst="rect">
              <a:avLst/>
            </a:prstGeom>
            <a:noFill/>
          </p:spPr>
          <p:txBody>
            <a:bodyPr wrap="square" rtlCol="0">
              <a:spAutoFit/>
            </a:bodyPr>
            <a:lstStyle/>
            <a:p>
              <a:pPr algn="ctr"/>
              <a:r>
                <a:rPr lang="de-DE" sz="2000" dirty="0" smtClean="0">
                  <a:solidFill>
                    <a:srgbClr val="4D4D4D"/>
                  </a:solidFill>
                  <a:latin typeface="Arial" panose="020B0604020202020204" pitchFamily="34" charset="0"/>
                  <a:cs typeface="Arial" panose="020B0604020202020204" pitchFamily="34" charset="0"/>
                </a:rPr>
                <a:t>Call 2018</a:t>
              </a:r>
              <a:endParaRPr lang="en-GB" sz="2000" dirty="0">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952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Call 2017 – budget (lines)</a:t>
            </a:r>
            <a:endParaRPr lang="en-GB" dirty="0"/>
          </a:p>
        </p:txBody>
      </p:sp>
      <p:sp>
        <p:nvSpPr>
          <p:cNvPr id="3" name="Content Placeholder 2"/>
          <p:cNvSpPr>
            <a:spLocks noGrp="1"/>
          </p:cNvSpPr>
          <p:nvPr>
            <p:ph idx="1"/>
          </p:nvPr>
        </p:nvSpPr>
        <p:spPr>
          <a:xfrm>
            <a:off x="482195" y="1628800"/>
            <a:ext cx="8229600" cy="3629000"/>
          </a:xfrm>
        </p:spPr>
        <p:txBody>
          <a:bodyPr>
            <a:normAutofit/>
          </a:bodyPr>
          <a:lstStyle/>
          <a:p>
            <a:r>
              <a:rPr lang="nl-BE" dirty="0" smtClean="0"/>
              <a:t>Competition </a:t>
            </a:r>
            <a:r>
              <a:rPr lang="nl-BE" b="1" i="1" dirty="0" smtClean="0"/>
              <a:t>within</a:t>
            </a:r>
            <a:r>
              <a:rPr lang="nl-BE" dirty="0" smtClean="0"/>
              <a:t> each budget line</a:t>
            </a:r>
          </a:p>
          <a:p>
            <a:r>
              <a:rPr lang="nl-BE" b="1" i="1" dirty="0"/>
              <a:t>hearings</a:t>
            </a:r>
            <a:r>
              <a:rPr lang="nl-BE" dirty="0"/>
              <a:t> for all Flagship proposals</a:t>
            </a:r>
            <a:endParaRPr lang="nl-BE" dirty="0" smtClean="0"/>
          </a:p>
          <a:p>
            <a:endParaRPr lang="nl-BE" dirty="0" smtClean="0"/>
          </a:p>
          <a:p>
            <a:pPr marL="0" indent="0">
              <a:buNone/>
            </a:pPr>
            <a:endParaRPr lang="en-GB" dirty="0" smtClean="0"/>
          </a:p>
        </p:txBody>
      </p:sp>
      <p:sp>
        <p:nvSpPr>
          <p:cNvPr id="5" name="Slide Number Placeholder 4"/>
          <p:cNvSpPr>
            <a:spLocks noGrp="1"/>
          </p:cNvSpPr>
          <p:nvPr>
            <p:ph type="sldNum" sz="quarter" idx="12"/>
          </p:nvPr>
        </p:nvSpPr>
        <p:spPr/>
        <p:txBody>
          <a:bodyPr/>
          <a:lstStyle/>
          <a:p>
            <a:fld id="{D580C52E-D75F-4370-A181-AA5C39D7AEC8}" type="slidenum">
              <a:rPr lang="nl-BE" smtClean="0"/>
              <a:pPr/>
              <a:t>12</a:t>
            </a:fld>
            <a:endParaRPr lang="nl-BE" dirty="0"/>
          </a:p>
        </p:txBody>
      </p:sp>
      <p:graphicFrame>
        <p:nvGraphicFramePr>
          <p:cNvPr id="6" name="Content Placeholder 5"/>
          <p:cNvGraphicFramePr>
            <a:graphicFrameLocks/>
          </p:cNvGraphicFramePr>
          <p:nvPr>
            <p:extLst>
              <p:ext uri="{D42A27DB-BD31-4B8C-83A1-F6EECF244321}">
                <p14:modId xmlns:p14="http://schemas.microsoft.com/office/powerpoint/2010/main" val="3384291609"/>
              </p:ext>
            </p:extLst>
          </p:nvPr>
        </p:nvGraphicFramePr>
        <p:xfrm>
          <a:off x="395536" y="2852936"/>
          <a:ext cx="7920880" cy="2926080"/>
        </p:xfrm>
        <a:graphic>
          <a:graphicData uri="http://schemas.openxmlformats.org/drawingml/2006/table">
            <a:tbl>
              <a:tblPr firstRow="1" bandRow="1">
                <a:tableStyleId>{5C22544A-7EE6-4342-B048-85BDC9FD1C3A}</a:tableStyleId>
              </a:tblPr>
              <a:tblGrid>
                <a:gridCol w="2664296"/>
                <a:gridCol w="1728192"/>
                <a:gridCol w="3528392"/>
              </a:tblGrid>
              <a:tr h="370840">
                <a:tc>
                  <a:txBody>
                    <a:bodyPr/>
                    <a:lstStyle/>
                    <a:p>
                      <a:pPr algn="l"/>
                      <a:r>
                        <a:rPr lang="nl-BE" sz="2600" dirty="0" smtClean="0">
                          <a:latin typeface="Arial" panose="020B0604020202020204" pitchFamily="34" charset="0"/>
                          <a:cs typeface="Arial" panose="020B0604020202020204" pitchFamily="34" charset="0"/>
                        </a:rPr>
                        <a:t>Action</a:t>
                      </a:r>
                      <a:endParaRPr lang="en-GB" sz="2600" dirty="0">
                        <a:latin typeface="Arial" panose="020B0604020202020204" pitchFamily="34" charset="0"/>
                        <a:cs typeface="Arial" panose="020B0604020202020204" pitchFamily="34" charset="0"/>
                      </a:endParaRPr>
                    </a:p>
                  </a:txBody>
                  <a:tcPr/>
                </a:tc>
                <a:tc>
                  <a:txBody>
                    <a:bodyPr/>
                    <a:lstStyle/>
                    <a:p>
                      <a:pPr algn="ctr"/>
                      <a:r>
                        <a:rPr lang="nl-BE" sz="2600" dirty="0" smtClean="0">
                          <a:latin typeface="Arial" panose="020B0604020202020204" pitchFamily="34" charset="0"/>
                          <a:cs typeface="Arial" panose="020B0604020202020204" pitchFamily="34" charset="0"/>
                        </a:rPr>
                        <a:t># topics</a:t>
                      </a:r>
                      <a:endParaRPr lang="en-GB" sz="2600" b="1" baseline="30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r>
                        <a:rPr lang="nl-BE" sz="2600" dirty="0" smtClean="0">
                          <a:latin typeface="Arial" panose="020B0604020202020204" pitchFamily="34" charset="0"/>
                          <a:cs typeface="Arial" panose="020B0604020202020204" pitchFamily="34" charset="0"/>
                        </a:rPr>
                        <a:t>Budget</a:t>
                      </a:r>
                      <a:r>
                        <a:rPr lang="nl-BE" sz="2600" baseline="0" dirty="0" smtClean="0">
                          <a:latin typeface="Arial" panose="020B0604020202020204" pitchFamily="34" charset="0"/>
                          <a:cs typeface="Arial" panose="020B0604020202020204" pitchFamily="34" charset="0"/>
                        </a:rPr>
                        <a:t> (line)</a:t>
                      </a:r>
                      <a:endParaRPr lang="en-GB" sz="2600" dirty="0">
                        <a:latin typeface="Arial" panose="020B0604020202020204" pitchFamily="34" charset="0"/>
                        <a:cs typeface="Arial" panose="020B0604020202020204" pitchFamily="34" charset="0"/>
                      </a:endParaRPr>
                    </a:p>
                  </a:txBody>
                  <a:tcPr/>
                </a:tc>
              </a:tr>
              <a:tr h="370840">
                <a:tc>
                  <a:txBody>
                    <a:bodyPr/>
                    <a:lstStyle/>
                    <a:p>
                      <a:r>
                        <a:rPr lang="nl-BE" sz="2600" b="1" dirty="0" smtClean="0">
                          <a:latin typeface="Arial" panose="020B0604020202020204" pitchFamily="34" charset="0"/>
                          <a:cs typeface="Arial" panose="020B0604020202020204" pitchFamily="34" charset="0"/>
                        </a:rPr>
                        <a:t>CSA</a:t>
                      </a:r>
                      <a:endParaRPr lang="en-GB" sz="2600" b="1" dirty="0">
                        <a:latin typeface="Arial" panose="020B0604020202020204" pitchFamily="34" charset="0"/>
                        <a:cs typeface="Arial" panose="020B0604020202020204" pitchFamily="34" charset="0"/>
                      </a:endParaRPr>
                    </a:p>
                  </a:txBody>
                  <a:tcPr/>
                </a:tc>
                <a:tc>
                  <a:txBody>
                    <a:bodyPr/>
                    <a:lstStyle/>
                    <a:p>
                      <a:pPr algn="ctr"/>
                      <a:r>
                        <a:rPr lang="nl-BE" sz="2600" dirty="0" smtClean="0">
                          <a:latin typeface="Arial" panose="020B0604020202020204" pitchFamily="34" charset="0"/>
                          <a:cs typeface="Arial" panose="020B0604020202020204" pitchFamily="34" charset="0"/>
                        </a:rPr>
                        <a:t>2</a:t>
                      </a:r>
                      <a:endParaRPr lang="en-GB" sz="2600" dirty="0">
                        <a:latin typeface="Arial" panose="020B0604020202020204" pitchFamily="34" charset="0"/>
                        <a:cs typeface="Arial" panose="020B0604020202020204" pitchFamily="34" charset="0"/>
                      </a:endParaRPr>
                    </a:p>
                  </a:txBody>
                  <a:tcPr anchor="ctr"/>
                </a:tc>
                <a:tc>
                  <a:txBody>
                    <a:bodyPr/>
                    <a:lstStyle/>
                    <a:p>
                      <a:pPr algn="ctr"/>
                      <a:r>
                        <a:rPr lang="nl-BE" sz="2600" dirty="0" smtClean="0">
                          <a:latin typeface="Arial" panose="020B0604020202020204" pitchFamily="34" charset="0"/>
                          <a:cs typeface="Arial" panose="020B0604020202020204" pitchFamily="34" charset="0"/>
                        </a:rPr>
                        <a:t>€ 2 million</a:t>
                      </a:r>
                      <a:endParaRPr lang="en-GB" sz="2600" dirty="0">
                        <a:latin typeface="Arial" panose="020B0604020202020204" pitchFamily="34" charset="0"/>
                        <a:cs typeface="Arial" panose="020B0604020202020204" pitchFamily="34" charset="0"/>
                      </a:endParaRPr>
                    </a:p>
                  </a:txBody>
                  <a:tcPr anchor="ctr"/>
                </a:tc>
              </a:tr>
              <a:tr h="370840">
                <a:tc>
                  <a:txBody>
                    <a:bodyPr/>
                    <a:lstStyle/>
                    <a:p>
                      <a:r>
                        <a:rPr lang="nl-BE" sz="2600" b="1" dirty="0" smtClean="0">
                          <a:latin typeface="Arial" panose="020B0604020202020204" pitchFamily="34" charset="0"/>
                          <a:cs typeface="Arial" panose="020B0604020202020204" pitchFamily="34" charset="0"/>
                        </a:rPr>
                        <a:t>RIA</a:t>
                      </a:r>
                      <a:endParaRPr lang="en-GB" sz="2600" b="1" dirty="0">
                        <a:latin typeface="Arial" panose="020B0604020202020204" pitchFamily="34" charset="0"/>
                        <a:cs typeface="Arial" panose="020B0604020202020204" pitchFamily="34" charset="0"/>
                      </a:endParaRPr>
                    </a:p>
                  </a:txBody>
                  <a:tcPr/>
                </a:tc>
                <a:tc>
                  <a:txBody>
                    <a:bodyPr/>
                    <a:lstStyle/>
                    <a:p>
                      <a:pPr algn="ctr"/>
                      <a:r>
                        <a:rPr lang="nl-BE" sz="2600" dirty="0" smtClean="0">
                          <a:latin typeface="Arial" panose="020B0604020202020204" pitchFamily="34" charset="0"/>
                          <a:cs typeface="Arial" panose="020B0604020202020204" pitchFamily="34" charset="0"/>
                        </a:rPr>
                        <a:t>7</a:t>
                      </a:r>
                      <a:endParaRPr lang="en-GB" sz="2600" dirty="0">
                        <a:latin typeface="Arial" panose="020B0604020202020204" pitchFamily="34" charset="0"/>
                        <a:cs typeface="Arial" panose="020B0604020202020204" pitchFamily="34" charset="0"/>
                      </a:endParaRPr>
                    </a:p>
                  </a:txBody>
                  <a:tcPr anchor="ctr"/>
                </a:tc>
                <a:tc>
                  <a:txBody>
                    <a:bodyPr/>
                    <a:lstStyle/>
                    <a:p>
                      <a:pPr algn="ctr"/>
                      <a:r>
                        <a:rPr lang="nl-BE" sz="2600" dirty="0" smtClean="0">
                          <a:latin typeface="Arial" panose="020B0604020202020204" pitchFamily="34" charset="0"/>
                          <a:cs typeface="Arial" panose="020B0604020202020204" pitchFamily="34" charset="0"/>
                        </a:rPr>
                        <a:t>€ 36 million </a:t>
                      </a:r>
                      <a:endParaRPr lang="en-GB" sz="2600" dirty="0">
                        <a:latin typeface="Arial" panose="020B0604020202020204" pitchFamily="34" charset="0"/>
                        <a:cs typeface="Arial" panose="020B0604020202020204" pitchFamily="34" charset="0"/>
                      </a:endParaRPr>
                    </a:p>
                  </a:txBody>
                  <a:tcPr anchor="ctr"/>
                </a:tc>
              </a:tr>
              <a:tr h="370840">
                <a:tc>
                  <a:txBody>
                    <a:bodyPr/>
                    <a:lstStyle/>
                    <a:p>
                      <a:r>
                        <a:rPr lang="nl-BE" sz="2600" b="1" dirty="0" smtClean="0">
                          <a:latin typeface="Arial" panose="020B0604020202020204" pitchFamily="34" charset="0"/>
                          <a:cs typeface="Arial" panose="020B0604020202020204" pitchFamily="34" charset="0"/>
                        </a:rPr>
                        <a:t>IA-DEMO</a:t>
                      </a:r>
                      <a:endParaRPr lang="en-GB" sz="2600" b="1" dirty="0">
                        <a:latin typeface="Arial" panose="020B0604020202020204" pitchFamily="34" charset="0"/>
                        <a:cs typeface="Arial" panose="020B0604020202020204" pitchFamily="34" charset="0"/>
                      </a:endParaRPr>
                    </a:p>
                  </a:txBody>
                  <a:tcPr/>
                </a:tc>
                <a:tc>
                  <a:txBody>
                    <a:bodyPr/>
                    <a:lstStyle/>
                    <a:p>
                      <a:pPr algn="ctr"/>
                      <a:r>
                        <a:rPr lang="nl-BE" sz="2600" dirty="0" smtClean="0">
                          <a:latin typeface="Arial" panose="020B0604020202020204" pitchFamily="34" charset="0"/>
                          <a:cs typeface="Arial" panose="020B0604020202020204" pitchFamily="34" charset="0"/>
                        </a:rPr>
                        <a:t>5</a:t>
                      </a:r>
                      <a:endParaRPr lang="en-GB" sz="2600" dirty="0">
                        <a:latin typeface="Arial" panose="020B0604020202020204" pitchFamily="34" charset="0"/>
                        <a:cs typeface="Arial" panose="020B0604020202020204" pitchFamily="34" charset="0"/>
                      </a:endParaRPr>
                    </a:p>
                  </a:txBody>
                  <a:tcPr anchor="ctr"/>
                </a:tc>
                <a:tc>
                  <a:txBody>
                    <a:bodyPr/>
                    <a:lstStyle/>
                    <a:p>
                      <a:pPr algn="ctr"/>
                      <a:r>
                        <a:rPr lang="nl-BE" sz="2600" dirty="0" smtClean="0">
                          <a:latin typeface="Arial" panose="020B0604020202020204" pitchFamily="34" charset="0"/>
                          <a:cs typeface="Arial" panose="020B0604020202020204" pitchFamily="34" charset="0"/>
                        </a:rPr>
                        <a:t>€ 22 million</a:t>
                      </a:r>
                      <a:endParaRPr lang="en-GB" sz="2600" dirty="0">
                        <a:latin typeface="Arial" panose="020B0604020202020204" pitchFamily="34" charset="0"/>
                        <a:cs typeface="Arial" panose="020B0604020202020204" pitchFamily="34" charset="0"/>
                      </a:endParaRPr>
                    </a:p>
                  </a:txBody>
                  <a:tcPr anchor="ctr"/>
                </a:tc>
              </a:tr>
              <a:tr h="370840">
                <a:tc>
                  <a:txBody>
                    <a:bodyPr/>
                    <a:lstStyle/>
                    <a:p>
                      <a:r>
                        <a:rPr lang="nl-BE" sz="2600" b="1" dirty="0" smtClean="0">
                          <a:latin typeface="Arial" panose="020B0604020202020204" pitchFamily="34" charset="0"/>
                          <a:cs typeface="Arial" panose="020B0604020202020204" pitchFamily="34" charset="0"/>
                        </a:rPr>
                        <a:t>IA-Flagship</a:t>
                      </a:r>
                      <a:r>
                        <a:rPr lang="nl-BE" sz="2600" b="1" baseline="30000" dirty="0" smtClean="0">
                          <a:solidFill>
                            <a:srgbClr val="C00000"/>
                          </a:solidFill>
                          <a:latin typeface="Arial" panose="020B0604020202020204" pitchFamily="34" charset="0"/>
                          <a:cs typeface="Arial" panose="020B0604020202020204" pitchFamily="34" charset="0"/>
                        </a:rPr>
                        <a:t>(1)</a:t>
                      </a:r>
                      <a:endParaRPr lang="en-GB" sz="2600" b="1" baseline="300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nl-BE" sz="2600" dirty="0" smtClean="0">
                          <a:latin typeface="Arial" panose="020B0604020202020204" pitchFamily="34" charset="0"/>
                          <a:cs typeface="Arial" panose="020B0604020202020204" pitchFamily="34" charset="0"/>
                        </a:rPr>
                        <a:t>2</a:t>
                      </a:r>
                      <a:endParaRPr lang="en-GB" sz="2600" dirty="0">
                        <a:latin typeface="Arial" panose="020B0604020202020204" pitchFamily="34" charset="0"/>
                        <a:cs typeface="Arial" panose="020B0604020202020204" pitchFamily="34" charset="0"/>
                      </a:endParaRPr>
                    </a:p>
                  </a:txBody>
                  <a:tcPr anchor="ctr"/>
                </a:tc>
                <a:tc>
                  <a:txBody>
                    <a:bodyPr/>
                    <a:lstStyle/>
                    <a:p>
                      <a:pPr algn="ctr"/>
                      <a:r>
                        <a:rPr lang="nl-BE" sz="2600" dirty="0" smtClean="0">
                          <a:latin typeface="Arial" panose="020B0604020202020204" pitchFamily="34" charset="0"/>
                          <a:cs typeface="Arial" panose="020B0604020202020204" pitchFamily="34" charset="0"/>
                        </a:rPr>
                        <a:t>€ 21 million</a:t>
                      </a:r>
                      <a:endParaRPr lang="en-GB" sz="2600" dirty="0">
                        <a:latin typeface="Arial" panose="020B0604020202020204" pitchFamily="34" charset="0"/>
                        <a:cs typeface="Arial" panose="020B0604020202020204" pitchFamily="34" charset="0"/>
                      </a:endParaRPr>
                    </a:p>
                  </a:txBody>
                  <a:tcPr anchor="ctr"/>
                </a:tc>
              </a:tr>
              <a:tr h="370840">
                <a:tc>
                  <a:txBody>
                    <a:bodyPr/>
                    <a:lstStyle/>
                    <a:p>
                      <a:r>
                        <a:rPr lang="nl-BE" sz="2600" b="1" i="1" kern="1200" dirty="0" smtClean="0">
                          <a:solidFill>
                            <a:srgbClr val="7030A0"/>
                          </a:solidFill>
                          <a:latin typeface="Arial" panose="020B0604020202020204" pitchFamily="34" charset="0"/>
                          <a:ea typeface="+mn-ea"/>
                          <a:cs typeface="Arial" panose="020B0604020202020204" pitchFamily="34" charset="0"/>
                        </a:rPr>
                        <a:t>Total</a:t>
                      </a:r>
                      <a:endParaRPr lang="en-GB" sz="2600" b="1" i="1" kern="1200" dirty="0">
                        <a:solidFill>
                          <a:srgbClr val="7030A0"/>
                        </a:solidFill>
                        <a:latin typeface="Arial" panose="020B0604020202020204" pitchFamily="34" charset="0"/>
                        <a:ea typeface="+mn-ea"/>
                        <a:cs typeface="Arial" panose="020B0604020202020204" pitchFamily="34" charset="0"/>
                      </a:endParaRPr>
                    </a:p>
                  </a:txBody>
                  <a:tcPr/>
                </a:tc>
                <a:tc>
                  <a:txBody>
                    <a:bodyPr/>
                    <a:lstStyle/>
                    <a:p>
                      <a:pPr algn="ctr"/>
                      <a:r>
                        <a:rPr lang="nl-BE" sz="2600" b="1" i="1" dirty="0" smtClean="0">
                          <a:solidFill>
                            <a:srgbClr val="7030A0"/>
                          </a:solidFill>
                          <a:latin typeface="Arial" panose="020B0604020202020204" pitchFamily="34" charset="0"/>
                          <a:cs typeface="Arial" panose="020B0604020202020204" pitchFamily="34" charset="0"/>
                        </a:rPr>
                        <a:t>16</a:t>
                      </a:r>
                      <a:endParaRPr lang="en-GB" sz="2600" b="1" i="1" dirty="0">
                        <a:solidFill>
                          <a:srgbClr val="7030A0"/>
                        </a:solidFill>
                        <a:latin typeface="Arial" panose="020B0604020202020204" pitchFamily="34" charset="0"/>
                        <a:cs typeface="Arial" panose="020B0604020202020204" pitchFamily="34" charset="0"/>
                      </a:endParaRPr>
                    </a:p>
                  </a:txBody>
                  <a:tcPr anchor="ctr"/>
                </a:tc>
                <a:tc>
                  <a:txBody>
                    <a:bodyPr/>
                    <a:lstStyle/>
                    <a:p>
                      <a:pPr algn="ctr"/>
                      <a:r>
                        <a:rPr lang="nl-BE" sz="2600" b="1" i="1" dirty="0" smtClean="0">
                          <a:solidFill>
                            <a:srgbClr val="7030A0"/>
                          </a:solidFill>
                          <a:latin typeface="Arial" panose="020B0604020202020204" pitchFamily="34" charset="0"/>
                          <a:cs typeface="Arial" panose="020B0604020202020204" pitchFamily="34" charset="0"/>
                        </a:rPr>
                        <a:t>€ 81 million</a:t>
                      </a:r>
                      <a:endParaRPr lang="en-GB" sz="2600" b="1" i="1" dirty="0">
                        <a:solidFill>
                          <a:srgbClr val="7030A0"/>
                        </a:solidFill>
                        <a:latin typeface="Arial" panose="020B0604020202020204" pitchFamily="34" charset="0"/>
                        <a:cs typeface="Arial" panose="020B0604020202020204" pitchFamily="34" charset="0"/>
                      </a:endParaRPr>
                    </a:p>
                  </a:txBody>
                  <a:tcPr anchor="ctr"/>
                </a:tc>
              </a:tr>
            </a:tbl>
          </a:graphicData>
        </a:graphic>
      </p:graphicFrame>
      <p:sp>
        <p:nvSpPr>
          <p:cNvPr id="8" name="TextBox 7"/>
          <p:cNvSpPr txBox="1"/>
          <p:nvPr/>
        </p:nvSpPr>
        <p:spPr>
          <a:xfrm>
            <a:off x="395536" y="5891666"/>
            <a:ext cx="7920880" cy="646331"/>
          </a:xfrm>
          <a:prstGeom prst="rect">
            <a:avLst/>
          </a:prstGeom>
          <a:noFill/>
        </p:spPr>
        <p:txBody>
          <a:bodyPr wrap="square" rtlCol="0">
            <a:spAutoFit/>
          </a:bodyPr>
          <a:lstStyle/>
          <a:p>
            <a:pPr algn="just">
              <a:spcBef>
                <a:spcPts val="1000"/>
              </a:spcBef>
            </a:pPr>
            <a:r>
              <a:rPr lang="en-US" dirty="0">
                <a:solidFill>
                  <a:srgbClr val="4D4D4D"/>
                </a:solidFill>
                <a:latin typeface="Arial" panose="020B0604020202020204" pitchFamily="34" charset="0"/>
                <a:cs typeface="Arial" panose="020B0604020202020204" pitchFamily="34" charset="0"/>
              </a:rPr>
              <a:t>In addition substantial resources from industry </a:t>
            </a:r>
            <a:r>
              <a:rPr lang="en-US" dirty="0" smtClean="0">
                <a:solidFill>
                  <a:srgbClr val="4D4D4D"/>
                </a:solidFill>
                <a:latin typeface="Arial" panose="020B0604020202020204" pitchFamily="34" charset="0"/>
                <a:cs typeface="Arial" panose="020B0604020202020204" pitchFamily="34" charset="0"/>
              </a:rPr>
              <a:t>expected estimated </a:t>
            </a:r>
            <a:r>
              <a:rPr lang="en-US" dirty="0">
                <a:solidFill>
                  <a:srgbClr val="4D4D4D"/>
                </a:solidFill>
                <a:latin typeface="Arial" panose="020B0604020202020204" pitchFamily="34" charset="0"/>
                <a:cs typeface="Arial" panose="020B0604020202020204" pitchFamily="34" charset="0"/>
              </a:rPr>
              <a:t>value of the in kind contributions: &gt;40 M</a:t>
            </a:r>
            <a:r>
              <a:rPr lang="en-GB" dirty="0">
                <a:solidFill>
                  <a:srgbClr val="4D4D4D"/>
                </a:solidFill>
                <a:latin typeface="Arial" panose="020B0604020202020204" pitchFamily="34" charset="0"/>
                <a:cs typeface="Arial" panose="020B0604020202020204" pitchFamily="34" charset="0"/>
              </a:rPr>
              <a:t> € </a:t>
            </a:r>
            <a:endParaRPr lang="en-US"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19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83228" y="173765"/>
            <a:ext cx="6281061" cy="1143000"/>
          </a:xfrm>
        </p:spPr>
        <p:txBody>
          <a:bodyPr>
            <a:normAutofit/>
          </a:bodyPr>
          <a:lstStyle/>
          <a:p>
            <a:r>
              <a:rPr lang="en-GB" sz="3000" dirty="0"/>
              <a:t>Strategic </a:t>
            </a:r>
            <a:r>
              <a:rPr lang="en-GB" sz="3000" dirty="0" smtClean="0"/>
              <a:t>orientation</a:t>
            </a:r>
            <a:br>
              <a:rPr lang="en-GB" sz="3000" dirty="0" smtClean="0"/>
            </a:br>
            <a:r>
              <a:rPr lang="en-GB" sz="3000" dirty="0"/>
              <a:t> </a:t>
            </a:r>
            <a:r>
              <a:rPr lang="en-GB" sz="3000" dirty="0" smtClean="0"/>
              <a:t>- 4 </a:t>
            </a:r>
            <a:r>
              <a:rPr lang="en-GB" sz="3000" dirty="0" err="1" smtClean="0"/>
              <a:t>pilars</a:t>
            </a:r>
            <a:r>
              <a:rPr lang="en-GB" sz="3000" dirty="0" smtClean="0"/>
              <a:t> of value chains - </a:t>
            </a:r>
            <a:endParaRPr lang="en-GB" sz="3000" dirty="0"/>
          </a:p>
        </p:txBody>
      </p:sp>
      <p:sp>
        <p:nvSpPr>
          <p:cNvPr id="8" name="TextBox 7"/>
          <p:cNvSpPr txBox="1"/>
          <p:nvPr/>
        </p:nvSpPr>
        <p:spPr>
          <a:xfrm>
            <a:off x="9252520" y="1308706"/>
            <a:ext cx="3600400" cy="1200329"/>
          </a:xfrm>
          <a:prstGeom prst="rect">
            <a:avLst/>
          </a:prstGeom>
          <a:noFill/>
        </p:spPr>
        <p:txBody>
          <a:bodyPr wrap="square" rtlCol="0">
            <a:spAutoFit/>
          </a:bodyPr>
          <a:lstStyle/>
          <a:p>
            <a:r>
              <a:rPr lang="en-US" b="1" dirty="0" smtClean="0">
                <a:solidFill>
                  <a:prstClr val="black"/>
                </a:solidFill>
                <a:latin typeface="Arial" pitchFamily="34" charset="0"/>
                <a:cs typeface="Arial" pitchFamily="34" charset="0"/>
              </a:rPr>
              <a:t>Fostering a sustainable biomass feedstock supply to feed both existing and new value chains </a:t>
            </a:r>
            <a:endParaRPr lang="en-US" dirty="0">
              <a:solidFill>
                <a:prstClr val="black"/>
              </a:solidFill>
              <a:latin typeface="Arial" pitchFamily="34" charset="0"/>
              <a:cs typeface="Arial" pitchFamily="34" charset="0"/>
            </a:endParaRPr>
          </a:p>
        </p:txBody>
      </p:sp>
      <p:sp>
        <p:nvSpPr>
          <p:cNvPr id="9" name="TextBox 8"/>
          <p:cNvSpPr txBox="1"/>
          <p:nvPr/>
        </p:nvSpPr>
        <p:spPr>
          <a:xfrm>
            <a:off x="9396536" y="2981151"/>
            <a:ext cx="3600400" cy="707886"/>
          </a:xfrm>
          <a:prstGeom prst="rect">
            <a:avLst/>
          </a:prstGeom>
          <a:noFill/>
        </p:spPr>
        <p:txBody>
          <a:bodyPr wrap="square" rtlCol="0">
            <a:spAutoFit/>
          </a:bodyPr>
          <a:lstStyle/>
          <a:p>
            <a:r>
              <a:rPr lang="en-US" sz="2000" b="1" dirty="0" err="1" smtClean="0">
                <a:solidFill>
                  <a:prstClr val="black"/>
                </a:solidFill>
              </a:rPr>
              <a:t>Optimising</a:t>
            </a:r>
            <a:r>
              <a:rPr lang="en-US" sz="2000" b="1" dirty="0" smtClean="0">
                <a:solidFill>
                  <a:prstClr val="black"/>
                </a:solidFill>
              </a:rPr>
              <a:t> </a:t>
            </a:r>
            <a:r>
              <a:rPr lang="en-US" sz="2000" b="1" dirty="0">
                <a:solidFill>
                  <a:prstClr val="black"/>
                </a:solidFill>
              </a:rPr>
              <a:t>efficient processing for integrated </a:t>
            </a:r>
            <a:r>
              <a:rPr lang="en-US" sz="2000" b="1" dirty="0" err="1">
                <a:solidFill>
                  <a:prstClr val="black"/>
                </a:solidFill>
              </a:rPr>
              <a:t>biorefineries</a:t>
            </a:r>
            <a:r>
              <a:rPr lang="en-US" sz="2000" b="1" dirty="0">
                <a:solidFill>
                  <a:prstClr val="black"/>
                </a:solidFill>
              </a:rPr>
              <a:t> </a:t>
            </a:r>
            <a:endParaRPr lang="en-US" sz="2000" dirty="0">
              <a:solidFill>
                <a:prstClr val="black"/>
              </a:solidFill>
            </a:endParaRPr>
          </a:p>
        </p:txBody>
      </p:sp>
      <p:sp>
        <p:nvSpPr>
          <p:cNvPr id="15" name="TextBox 14"/>
          <p:cNvSpPr txBox="1"/>
          <p:nvPr/>
        </p:nvSpPr>
        <p:spPr>
          <a:xfrm>
            <a:off x="9144000" y="4054104"/>
            <a:ext cx="3600400" cy="1015663"/>
          </a:xfrm>
          <a:prstGeom prst="rect">
            <a:avLst/>
          </a:prstGeom>
          <a:noFill/>
        </p:spPr>
        <p:txBody>
          <a:bodyPr wrap="square" rtlCol="0">
            <a:spAutoFit/>
          </a:bodyPr>
          <a:lstStyle/>
          <a:p>
            <a:r>
              <a:rPr lang="en-US" sz="2000" b="1" dirty="0" smtClean="0">
                <a:solidFill>
                  <a:prstClr val="black"/>
                </a:solidFill>
              </a:rPr>
              <a:t>Developing </a:t>
            </a:r>
            <a:r>
              <a:rPr lang="en-US" sz="2000" b="1" dirty="0">
                <a:solidFill>
                  <a:prstClr val="black"/>
                </a:solidFill>
              </a:rPr>
              <a:t>innovative bio-based products for specific market applications </a:t>
            </a:r>
            <a:endParaRPr lang="en-US" sz="2000" dirty="0">
              <a:solidFill>
                <a:prstClr val="black"/>
              </a:solidFill>
            </a:endParaRPr>
          </a:p>
        </p:txBody>
      </p:sp>
      <p:sp>
        <p:nvSpPr>
          <p:cNvPr id="16" name="TextBox 15"/>
          <p:cNvSpPr txBox="1"/>
          <p:nvPr/>
        </p:nvSpPr>
        <p:spPr>
          <a:xfrm>
            <a:off x="9396536" y="5435157"/>
            <a:ext cx="3600400" cy="1015663"/>
          </a:xfrm>
          <a:prstGeom prst="rect">
            <a:avLst/>
          </a:prstGeom>
          <a:noFill/>
        </p:spPr>
        <p:txBody>
          <a:bodyPr wrap="square" rtlCol="0">
            <a:spAutoFit/>
          </a:bodyPr>
          <a:lstStyle/>
          <a:p>
            <a:r>
              <a:rPr lang="en-US" sz="2000" b="1" dirty="0" smtClean="0">
                <a:solidFill>
                  <a:prstClr val="black"/>
                </a:solidFill>
              </a:rPr>
              <a:t>Create </a:t>
            </a:r>
            <a:r>
              <a:rPr lang="en-US" sz="2000" b="1" dirty="0">
                <a:solidFill>
                  <a:prstClr val="black"/>
                </a:solidFill>
              </a:rPr>
              <a:t>and accelerate the market uptake of bio-based products and applications </a:t>
            </a:r>
            <a:endParaRPr lang="en-US" sz="2000" dirty="0">
              <a:solidFill>
                <a:prstClr val="black"/>
              </a:solidFill>
            </a:endParaRPr>
          </a:p>
        </p:txBody>
      </p:sp>
      <p:pic>
        <p:nvPicPr>
          <p:cNvPr id="3078" name="Picture 6" descr="\\jti.eu\dfs\JTIs\BBI\3. Communication\BBI digital assets\Project Images and Infographics\Icon_cosmet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308" y="7269427"/>
            <a:ext cx="1086708"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179512" y="1460925"/>
            <a:ext cx="2135498" cy="5263648"/>
            <a:chOff x="179512" y="1095694"/>
            <a:chExt cx="2135498" cy="3947736"/>
          </a:xfrm>
        </p:grpSpPr>
        <p:grpSp>
          <p:nvGrpSpPr>
            <p:cNvPr id="18" name="Group 17"/>
            <p:cNvGrpSpPr/>
            <p:nvPr/>
          </p:nvGrpSpPr>
          <p:grpSpPr>
            <a:xfrm>
              <a:off x="319928" y="2103806"/>
              <a:ext cx="1995082" cy="923400"/>
              <a:chOff x="319928" y="2103806"/>
              <a:chExt cx="1995082" cy="923400"/>
            </a:xfrm>
          </p:grpSpPr>
          <p:sp>
            <p:nvSpPr>
              <p:cNvPr id="14" name="TextBox 13"/>
              <p:cNvSpPr txBox="1"/>
              <p:nvPr/>
            </p:nvSpPr>
            <p:spPr>
              <a:xfrm>
                <a:off x="319928" y="2373471"/>
                <a:ext cx="1247142" cy="300083"/>
              </a:xfrm>
              <a:prstGeom prst="rect">
                <a:avLst/>
              </a:prstGeom>
              <a:noFill/>
            </p:spPr>
            <p:txBody>
              <a:bodyPr wrap="square" rtlCol="0">
                <a:spAutoFit/>
              </a:bodyPr>
              <a:lstStyle/>
              <a:p>
                <a:r>
                  <a:rPr lang="en-GB" sz="2000" b="1" dirty="0" smtClean="0">
                    <a:solidFill>
                      <a:prstClr val="black"/>
                    </a:solidFill>
                  </a:rPr>
                  <a:t>PROCESS</a:t>
                </a:r>
                <a:endParaRPr lang="en-GB" sz="2000" dirty="0">
                  <a:solidFill>
                    <a:prstClr val="black"/>
                  </a:solidFill>
                  <a:latin typeface="Arial" pitchFamily="34" charset="0"/>
                  <a:cs typeface="Arial" pitchFamily="34" charset="0"/>
                </a:endParaRPr>
              </a:p>
            </p:txBody>
          </p:sp>
          <p:pic>
            <p:nvPicPr>
              <p:cNvPr id="3074" name="Picture 2" descr="\\jti.eu\dfs\JTIs\BBI\3. Communication\BBI digital assets\Project Images and Infographics\Icon_facto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876" y="2103806"/>
                <a:ext cx="929134" cy="923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79512" y="3147814"/>
              <a:ext cx="2091645" cy="855000"/>
              <a:chOff x="179512" y="3147814"/>
              <a:chExt cx="2091645" cy="855000"/>
            </a:xfrm>
          </p:grpSpPr>
          <p:pic>
            <p:nvPicPr>
              <p:cNvPr id="3076" name="Picture 4" descr="\\jti.eu\dfs\JTIs\BBI\3. Communication\BBI digital assets\Project Images and Infographics\Icon_plastic bott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147814"/>
                <a:ext cx="860309" cy="855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03005" y="3383378"/>
                <a:ext cx="1368152" cy="300083"/>
              </a:xfrm>
              <a:prstGeom prst="rect">
                <a:avLst/>
              </a:prstGeom>
              <a:noFill/>
            </p:spPr>
            <p:txBody>
              <a:bodyPr wrap="square" rtlCol="0">
                <a:spAutoFit/>
              </a:bodyPr>
              <a:lstStyle/>
              <a:p>
                <a:r>
                  <a:rPr lang="en-GB" sz="2000" b="1" dirty="0" smtClean="0">
                    <a:solidFill>
                      <a:prstClr val="black"/>
                    </a:solidFill>
                  </a:rPr>
                  <a:t>PRODUCTS</a:t>
                </a:r>
                <a:endParaRPr lang="en-GB" sz="2000" dirty="0">
                  <a:solidFill>
                    <a:prstClr val="black"/>
                  </a:solidFill>
                  <a:latin typeface="Arial" pitchFamily="34" charset="0"/>
                  <a:cs typeface="Arial" pitchFamily="34" charset="0"/>
                </a:endParaRPr>
              </a:p>
            </p:txBody>
          </p:sp>
        </p:grpSp>
        <p:grpSp>
          <p:nvGrpSpPr>
            <p:cNvPr id="20" name="Group 19"/>
            <p:cNvGrpSpPr/>
            <p:nvPr/>
          </p:nvGrpSpPr>
          <p:grpSpPr>
            <a:xfrm>
              <a:off x="263730" y="4120030"/>
              <a:ext cx="2033051" cy="923400"/>
              <a:chOff x="263730" y="4120030"/>
              <a:chExt cx="2033051" cy="923400"/>
            </a:xfrm>
          </p:grpSpPr>
          <p:sp>
            <p:nvSpPr>
              <p:cNvPr id="11" name="TextBox 10"/>
              <p:cNvSpPr txBox="1"/>
              <p:nvPr/>
            </p:nvSpPr>
            <p:spPr>
              <a:xfrm>
                <a:off x="263730" y="4234123"/>
                <a:ext cx="1143753" cy="530915"/>
              </a:xfrm>
              <a:prstGeom prst="rect">
                <a:avLst/>
              </a:prstGeom>
              <a:noFill/>
            </p:spPr>
            <p:txBody>
              <a:bodyPr wrap="square" rtlCol="0">
                <a:spAutoFit/>
              </a:bodyPr>
              <a:lstStyle/>
              <a:p>
                <a:r>
                  <a:rPr lang="en-GB" sz="2000" b="1" dirty="0">
                    <a:solidFill>
                      <a:prstClr val="black"/>
                    </a:solidFill>
                  </a:rPr>
                  <a:t>MARKET</a:t>
                </a:r>
                <a:br>
                  <a:rPr lang="en-GB" sz="2000" b="1" dirty="0">
                    <a:solidFill>
                      <a:prstClr val="black"/>
                    </a:solidFill>
                  </a:rPr>
                </a:br>
                <a:r>
                  <a:rPr lang="en-GB" sz="2000" b="1" dirty="0">
                    <a:solidFill>
                      <a:prstClr val="black"/>
                    </a:solidFill>
                  </a:rPr>
                  <a:t>UPTAKE </a:t>
                </a:r>
              </a:p>
            </p:txBody>
          </p:sp>
          <p:pic>
            <p:nvPicPr>
              <p:cNvPr id="3079" name="Picture 7" descr="\\jti.eu\dfs\JTIs\BBI\3. Communication\BBI digital assets\Project Images and Infographics\Icon_gear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2569" y="4120030"/>
                <a:ext cx="934212" cy="923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06194" y="1095694"/>
              <a:ext cx="2090582" cy="923400"/>
              <a:chOff x="206194" y="1095694"/>
              <a:chExt cx="2090582" cy="923400"/>
            </a:xfrm>
          </p:grpSpPr>
          <p:pic>
            <p:nvPicPr>
              <p:cNvPr id="3075" name="Picture 3" descr="\\jti.eu\dfs\JTIs\BBI\3. Communication\BBI digital assets\Project Images and Infographics\Icon_was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194" y="1095694"/>
                <a:ext cx="929134" cy="923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90270" y="1365359"/>
                <a:ext cx="1406506" cy="300083"/>
              </a:xfrm>
              <a:prstGeom prst="rect">
                <a:avLst/>
              </a:prstGeom>
              <a:noFill/>
            </p:spPr>
            <p:txBody>
              <a:bodyPr wrap="square" rtlCol="0">
                <a:spAutoFit/>
              </a:bodyPr>
              <a:lstStyle/>
              <a:p>
                <a:r>
                  <a:rPr lang="en-US" sz="2000" b="1" dirty="0" smtClean="0">
                    <a:solidFill>
                      <a:prstClr val="black"/>
                    </a:solidFill>
                  </a:rPr>
                  <a:t>FEEDSTOCK</a:t>
                </a:r>
                <a:endParaRPr lang="en-GB" sz="2000" dirty="0">
                  <a:solidFill>
                    <a:prstClr val="black"/>
                  </a:solidFill>
                  <a:latin typeface="Arial" pitchFamily="34" charset="0"/>
                  <a:cs typeface="Arial" pitchFamily="34" charset="0"/>
                </a:endParaRPr>
              </a:p>
            </p:txBody>
          </p:sp>
        </p:grpSp>
      </p:grpSp>
      <p:grpSp>
        <p:nvGrpSpPr>
          <p:cNvPr id="22" name="Group 21"/>
          <p:cNvGrpSpPr/>
          <p:nvPr/>
        </p:nvGrpSpPr>
        <p:grpSpPr>
          <a:xfrm>
            <a:off x="251520" y="2850543"/>
            <a:ext cx="8856984" cy="1131732"/>
            <a:chOff x="251520" y="2137907"/>
            <a:chExt cx="8856984" cy="848799"/>
          </a:xfrm>
        </p:grpSpPr>
        <p:sp>
          <p:nvSpPr>
            <p:cNvPr id="42" name="Rounded Rectangle 41"/>
            <p:cNvSpPr/>
            <p:nvPr/>
          </p:nvSpPr>
          <p:spPr>
            <a:xfrm>
              <a:off x="251520" y="2137907"/>
              <a:ext cx="5911625" cy="837900"/>
            </a:xfrm>
            <a:prstGeom prst="roundRect">
              <a:avLst/>
            </a:prstGeom>
            <a:noFill/>
            <a:ln>
              <a:solidFill>
                <a:srgbClr val="009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7" name="Rounded Rectangle 56"/>
            <p:cNvSpPr>
              <a:spLocks noChangeAspect="1"/>
            </p:cNvSpPr>
            <p:nvPr/>
          </p:nvSpPr>
          <p:spPr>
            <a:xfrm>
              <a:off x="2555777" y="2148806"/>
              <a:ext cx="3615076" cy="837900"/>
            </a:xfrm>
            <a:prstGeom prst="roundRect">
              <a:avLst/>
            </a:prstGeom>
            <a:solidFill>
              <a:srgbClr val="009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black"/>
                  </a:solidFill>
                  <a:latin typeface="Arial" pitchFamily="34" charset="0"/>
                  <a:cs typeface="Arial" pitchFamily="34" charset="0"/>
                </a:rPr>
                <a:t>Optimising</a:t>
              </a:r>
              <a:r>
                <a:rPr lang="en-US" dirty="0">
                  <a:solidFill>
                    <a:prstClr val="black"/>
                  </a:solidFill>
                  <a:latin typeface="Arial" pitchFamily="34" charset="0"/>
                  <a:cs typeface="Arial" pitchFamily="34" charset="0"/>
                </a:rPr>
                <a:t> efficient processing for integrated </a:t>
              </a:r>
              <a:r>
                <a:rPr lang="en-US" dirty="0" err="1">
                  <a:solidFill>
                    <a:prstClr val="black"/>
                  </a:solidFill>
                  <a:latin typeface="Arial" pitchFamily="34" charset="0"/>
                  <a:cs typeface="Arial" pitchFamily="34" charset="0"/>
                </a:rPr>
                <a:t>biorefineries</a:t>
              </a:r>
              <a:r>
                <a:rPr lang="en-US" dirty="0">
                  <a:solidFill>
                    <a:prstClr val="black"/>
                  </a:solidFill>
                  <a:latin typeface="Arial" pitchFamily="34" charset="0"/>
                  <a:cs typeface="Arial" pitchFamily="34" charset="0"/>
                </a:rPr>
                <a:t> </a:t>
              </a:r>
            </a:p>
          </p:txBody>
        </p:sp>
        <p:sp>
          <p:nvSpPr>
            <p:cNvPr id="66" name="Rounded Rectangle 65"/>
            <p:cNvSpPr>
              <a:spLocks noChangeAspect="1"/>
            </p:cNvSpPr>
            <p:nvPr/>
          </p:nvSpPr>
          <p:spPr>
            <a:xfrm>
              <a:off x="6501815" y="2139702"/>
              <a:ext cx="2606689" cy="837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rial" pitchFamily="34" charset="0"/>
                  <a:cs typeface="Arial" pitchFamily="34" charset="0"/>
                </a:rPr>
                <a:t>improve efficiency </a:t>
              </a:r>
              <a:r>
                <a:rPr lang="en-US" dirty="0" smtClean="0">
                  <a:solidFill>
                    <a:prstClr val="black"/>
                  </a:solidFill>
                  <a:latin typeface="Arial" pitchFamily="34" charset="0"/>
                  <a:cs typeface="Arial" pitchFamily="34" charset="0"/>
                </a:rPr>
                <a:t>&amp; sustainability, </a:t>
              </a:r>
              <a:r>
                <a:rPr lang="en-GB" dirty="0" smtClean="0">
                  <a:solidFill>
                    <a:prstClr val="black"/>
                  </a:solidFill>
                  <a:latin typeface="Arial" pitchFamily="34" charset="0"/>
                  <a:cs typeface="Arial" pitchFamily="34" charset="0"/>
                </a:rPr>
                <a:t>develop new processes</a:t>
              </a:r>
            </a:p>
            <a:p>
              <a:pPr algn="ctr"/>
              <a:r>
                <a:rPr lang="en-GB" dirty="0">
                  <a:solidFill>
                    <a:prstClr val="black"/>
                  </a:solidFill>
                  <a:latin typeface="Arial" pitchFamily="34" charset="0"/>
                  <a:cs typeface="Arial" pitchFamily="34" charset="0"/>
                </a:rPr>
                <a:t>R2, R3, F1</a:t>
              </a:r>
            </a:p>
            <a:p>
              <a:pPr algn="ctr"/>
              <a:endParaRPr lang="en-GB" dirty="0">
                <a:solidFill>
                  <a:prstClr val="black"/>
                </a:solidFill>
                <a:latin typeface="Arial" pitchFamily="34" charset="0"/>
                <a:cs typeface="Arial" pitchFamily="34" charset="0"/>
              </a:endParaRPr>
            </a:p>
          </p:txBody>
        </p:sp>
        <p:sp>
          <p:nvSpPr>
            <p:cNvPr id="36" name="Right Arrow 35"/>
            <p:cNvSpPr>
              <a:spLocks noChangeAspect="1"/>
            </p:cNvSpPr>
            <p:nvPr/>
          </p:nvSpPr>
          <p:spPr>
            <a:xfrm>
              <a:off x="6228184" y="2460370"/>
              <a:ext cx="342040" cy="183388"/>
            </a:xfrm>
            <a:prstGeom prst="rightArrow">
              <a:avLst/>
            </a:prstGeom>
            <a:solidFill>
              <a:srgbClr val="009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24" name="Group 23"/>
          <p:cNvGrpSpPr/>
          <p:nvPr/>
        </p:nvGrpSpPr>
        <p:grpSpPr>
          <a:xfrm>
            <a:off x="244555" y="5538842"/>
            <a:ext cx="8755427" cy="1119593"/>
            <a:chOff x="244554" y="4154131"/>
            <a:chExt cx="8755427" cy="839695"/>
          </a:xfrm>
        </p:grpSpPr>
        <p:sp>
          <p:nvSpPr>
            <p:cNvPr id="44" name="Rounded Rectangle 43"/>
            <p:cNvSpPr/>
            <p:nvPr/>
          </p:nvSpPr>
          <p:spPr>
            <a:xfrm>
              <a:off x="244554" y="4154131"/>
              <a:ext cx="5911622" cy="837900"/>
            </a:xfrm>
            <a:prstGeom prst="round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9" name="Rounded Rectangle 58"/>
            <p:cNvSpPr>
              <a:spLocks noChangeAspect="1"/>
            </p:cNvSpPr>
            <p:nvPr/>
          </p:nvSpPr>
          <p:spPr>
            <a:xfrm>
              <a:off x="2555777" y="4155926"/>
              <a:ext cx="3600399" cy="837900"/>
            </a:xfrm>
            <a:prstGeom prst="roundRect">
              <a:avLst/>
            </a:prstGeom>
            <a:solidFill>
              <a:srgbClr val="FFCC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rial" pitchFamily="34" charset="0"/>
                  <a:cs typeface="Arial" pitchFamily="34" charset="0"/>
                </a:rPr>
                <a:t>Create and accelerate the market uptake of bio-based products and </a:t>
              </a:r>
              <a:r>
                <a:rPr lang="en-US" dirty="0" smtClean="0">
                  <a:solidFill>
                    <a:prstClr val="black"/>
                  </a:solidFill>
                  <a:latin typeface="Arial" pitchFamily="34" charset="0"/>
                  <a:cs typeface="Arial" pitchFamily="34" charset="0"/>
                </a:rPr>
                <a:t>applications</a:t>
              </a:r>
              <a:endParaRPr lang="en-US" dirty="0">
                <a:solidFill>
                  <a:prstClr val="black"/>
                </a:solidFill>
                <a:latin typeface="Arial" pitchFamily="34" charset="0"/>
                <a:cs typeface="Arial" pitchFamily="34" charset="0"/>
              </a:endParaRPr>
            </a:p>
          </p:txBody>
        </p:sp>
        <p:sp>
          <p:nvSpPr>
            <p:cNvPr id="64" name="Rounded Rectangle 63"/>
            <p:cNvSpPr>
              <a:spLocks noChangeAspect="1"/>
            </p:cNvSpPr>
            <p:nvPr/>
          </p:nvSpPr>
          <p:spPr>
            <a:xfrm>
              <a:off x="6372200" y="4155926"/>
              <a:ext cx="2627781" cy="837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Arial" pitchFamily="34" charset="0"/>
                  <a:cs typeface="Arial" pitchFamily="34" charset="0"/>
                </a:rPr>
                <a:t>respond </a:t>
              </a:r>
              <a:r>
                <a:rPr lang="en-US" dirty="0">
                  <a:solidFill>
                    <a:prstClr val="black"/>
                  </a:solidFill>
                  <a:latin typeface="Arial" pitchFamily="34" charset="0"/>
                  <a:cs typeface="Arial" pitchFamily="34" charset="0"/>
                </a:rPr>
                <a:t>to the concerns </a:t>
              </a:r>
              <a:r>
                <a:rPr lang="en-US" dirty="0" smtClean="0">
                  <a:solidFill>
                    <a:prstClr val="black"/>
                  </a:solidFill>
                  <a:latin typeface="Arial" pitchFamily="34" charset="0"/>
                  <a:cs typeface="Arial" pitchFamily="34" charset="0"/>
                </a:rPr>
                <a:t>of society </a:t>
              </a:r>
              <a:r>
                <a:rPr lang="en-GB" dirty="0" smtClean="0">
                  <a:solidFill>
                    <a:prstClr val="black"/>
                  </a:solidFill>
                  <a:latin typeface="Arial" pitchFamily="34" charset="0"/>
                  <a:cs typeface="Arial" pitchFamily="34" charset="0"/>
                </a:rPr>
                <a:t>about BB products</a:t>
              </a:r>
            </a:p>
            <a:p>
              <a:pPr algn="ctr"/>
              <a:r>
                <a:rPr lang="en-US" dirty="0">
                  <a:solidFill>
                    <a:prstClr val="black"/>
                  </a:solidFill>
                  <a:latin typeface="Arial" pitchFamily="34" charset="0"/>
                  <a:cs typeface="Arial" pitchFamily="34" charset="0"/>
                </a:rPr>
                <a:t>S1, S2</a:t>
              </a:r>
              <a:endParaRPr lang="en-GB" dirty="0">
                <a:solidFill>
                  <a:prstClr val="black"/>
                </a:solidFill>
                <a:latin typeface="Arial" pitchFamily="34" charset="0"/>
                <a:cs typeface="Arial" pitchFamily="34" charset="0"/>
              </a:endParaRPr>
            </a:p>
            <a:p>
              <a:pPr algn="ctr"/>
              <a:r>
                <a:rPr lang="en-GB"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 </a:t>
              </a:r>
              <a:endParaRPr lang="en-GB" dirty="0">
                <a:solidFill>
                  <a:prstClr val="black"/>
                </a:solidFill>
                <a:latin typeface="Arial" pitchFamily="34" charset="0"/>
                <a:cs typeface="Arial" pitchFamily="34" charset="0"/>
              </a:endParaRPr>
            </a:p>
          </p:txBody>
        </p:sp>
        <p:sp>
          <p:nvSpPr>
            <p:cNvPr id="38" name="Right Arrow 37"/>
            <p:cNvSpPr>
              <a:spLocks noChangeAspect="1"/>
            </p:cNvSpPr>
            <p:nvPr/>
          </p:nvSpPr>
          <p:spPr>
            <a:xfrm>
              <a:off x="6228184" y="4476594"/>
              <a:ext cx="342040" cy="183388"/>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7" name="Rounded Rectangle 6"/>
          <p:cNvSpPr/>
          <p:nvPr/>
        </p:nvSpPr>
        <p:spPr>
          <a:xfrm>
            <a:off x="6732240" y="689905"/>
            <a:ext cx="1872208" cy="618801"/>
          </a:xfrm>
          <a:prstGeom prst="roundRect">
            <a:avLst/>
          </a:prstGeom>
          <a:solidFill>
            <a:srgbClr val="0097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prstClr val="white"/>
                </a:solidFill>
                <a:latin typeface="Arial" pitchFamily="34" charset="0"/>
                <a:cs typeface="Arial" pitchFamily="34" charset="0"/>
              </a:rPr>
              <a:t>Strategy</a:t>
            </a:r>
            <a:endParaRPr lang="en-GB" b="1" dirty="0">
              <a:solidFill>
                <a:prstClr val="white"/>
              </a:solidFill>
              <a:latin typeface="Arial" pitchFamily="34" charset="0"/>
              <a:cs typeface="Arial" pitchFamily="34" charset="0"/>
            </a:endParaRPr>
          </a:p>
        </p:txBody>
      </p:sp>
      <p:grpSp>
        <p:nvGrpSpPr>
          <p:cNvPr id="21" name="Group 20"/>
          <p:cNvGrpSpPr/>
          <p:nvPr/>
        </p:nvGrpSpPr>
        <p:grpSpPr>
          <a:xfrm>
            <a:off x="251520" y="1506394"/>
            <a:ext cx="8568952" cy="1119593"/>
            <a:chOff x="251520" y="1129795"/>
            <a:chExt cx="8568952" cy="839695"/>
          </a:xfrm>
        </p:grpSpPr>
        <p:sp>
          <p:nvSpPr>
            <p:cNvPr id="54" name="Rounded Rectangle 53"/>
            <p:cNvSpPr>
              <a:spLocks noChangeAspect="1"/>
            </p:cNvSpPr>
            <p:nvPr/>
          </p:nvSpPr>
          <p:spPr>
            <a:xfrm>
              <a:off x="2555776" y="1131590"/>
              <a:ext cx="3600399" cy="837900"/>
            </a:xfrm>
            <a:prstGeom prst="round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rial" pitchFamily="34" charset="0"/>
                  <a:cs typeface="Arial" pitchFamily="34" charset="0"/>
                </a:rPr>
                <a:t>Fostering a sustainable biomass feedstock supply to feed both existing and new value </a:t>
              </a:r>
              <a:r>
                <a:rPr lang="en-US" dirty="0" smtClean="0">
                  <a:solidFill>
                    <a:prstClr val="black"/>
                  </a:solidFill>
                  <a:latin typeface="Arial" pitchFamily="34" charset="0"/>
                  <a:cs typeface="Arial" pitchFamily="34" charset="0"/>
                </a:rPr>
                <a:t>chains</a:t>
              </a:r>
              <a:endParaRPr lang="en-GB" dirty="0">
                <a:solidFill>
                  <a:prstClr val="black"/>
                </a:solidFill>
              </a:endParaRPr>
            </a:p>
          </p:txBody>
        </p:sp>
        <p:sp>
          <p:nvSpPr>
            <p:cNvPr id="67" name="Rounded Rectangle 66"/>
            <p:cNvSpPr>
              <a:spLocks noChangeAspect="1"/>
            </p:cNvSpPr>
            <p:nvPr/>
          </p:nvSpPr>
          <p:spPr>
            <a:xfrm>
              <a:off x="6518084" y="1131590"/>
              <a:ext cx="2302388" cy="837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rial" pitchFamily="34" charset="0"/>
                  <a:cs typeface="Arial" pitchFamily="34" charset="0"/>
                </a:rPr>
                <a:t>expand </a:t>
              </a:r>
              <a:r>
                <a:rPr lang="en-US" dirty="0" smtClean="0">
                  <a:solidFill>
                    <a:prstClr val="black"/>
                  </a:solidFill>
                  <a:latin typeface="Arial" pitchFamily="34" charset="0"/>
                  <a:cs typeface="Arial" pitchFamily="34" charset="0"/>
                </a:rPr>
                <a:t>&amp; </a:t>
              </a:r>
              <a:r>
                <a:rPr lang="en-US" dirty="0">
                  <a:solidFill>
                    <a:prstClr val="black"/>
                  </a:solidFill>
                  <a:latin typeface="Arial" pitchFamily="34" charset="0"/>
                  <a:cs typeface="Arial" pitchFamily="34" charset="0"/>
                </a:rPr>
                <a:t>diversify the biomass feedstock </a:t>
              </a:r>
              <a:r>
                <a:rPr lang="en-US" dirty="0" smtClean="0">
                  <a:solidFill>
                    <a:prstClr val="black"/>
                  </a:solidFill>
                  <a:latin typeface="Arial" pitchFamily="34" charset="0"/>
                  <a:cs typeface="Arial" pitchFamily="34" charset="0"/>
                </a:rPr>
                <a:t>portfolio</a:t>
              </a:r>
            </a:p>
            <a:p>
              <a:pPr algn="ctr"/>
              <a:r>
                <a:rPr lang="en-GB" dirty="0">
                  <a:solidFill>
                    <a:prstClr val="black"/>
                  </a:solidFill>
                  <a:latin typeface="Arial" pitchFamily="34" charset="0"/>
                  <a:cs typeface="Arial" pitchFamily="34" charset="0"/>
                </a:rPr>
                <a:t>R1, D1, D2</a:t>
              </a:r>
            </a:p>
          </p:txBody>
        </p:sp>
        <p:sp>
          <p:nvSpPr>
            <p:cNvPr id="3" name="Right Arrow 2"/>
            <p:cNvSpPr>
              <a:spLocks noChangeAspect="1"/>
            </p:cNvSpPr>
            <p:nvPr/>
          </p:nvSpPr>
          <p:spPr>
            <a:xfrm>
              <a:off x="6228184" y="1442608"/>
              <a:ext cx="342040" cy="18338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Rounded Rectangle 32"/>
            <p:cNvSpPr/>
            <p:nvPr/>
          </p:nvSpPr>
          <p:spPr>
            <a:xfrm>
              <a:off x="251520" y="1129795"/>
              <a:ext cx="5904656" cy="8379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grpSp>
        <p:nvGrpSpPr>
          <p:cNvPr id="23" name="Group 22"/>
          <p:cNvGrpSpPr/>
          <p:nvPr/>
        </p:nvGrpSpPr>
        <p:grpSpPr>
          <a:xfrm>
            <a:off x="244553" y="4197085"/>
            <a:ext cx="9052970" cy="1117200"/>
            <a:chOff x="244553" y="3147814"/>
            <a:chExt cx="9052970" cy="837900"/>
          </a:xfrm>
        </p:grpSpPr>
        <p:sp>
          <p:nvSpPr>
            <p:cNvPr id="58" name="Rounded Rectangle 57"/>
            <p:cNvSpPr>
              <a:spLocks noChangeAspect="1"/>
            </p:cNvSpPr>
            <p:nvPr/>
          </p:nvSpPr>
          <p:spPr>
            <a:xfrm>
              <a:off x="2555777" y="3147814"/>
              <a:ext cx="3607370" cy="837900"/>
            </a:xfrm>
            <a:prstGeom prst="roundRect">
              <a:avLst/>
            </a:prstGeom>
            <a:solidFill>
              <a:srgbClr val="98C72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rial" pitchFamily="34" charset="0"/>
                  <a:cs typeface="Arial" pitchFamily="34" charset="0"/>
                </a:rPr>
                <a:t>Developing innovative bio-based products for specific market applications </a:t>
              </a:r>
            </a:p>
          </p:txBody>
        </p:sp>
        <p:sp>
          <p:nvSpPr>
            <p:cNvPr id="65" name="Rounded Rectangle 64"/>
            <p:cNvSpPr>
              <a:spLocks noChangeAspect="1"/>
            </p:cNvSpPr>
            <p:nvPr/>
          </p:nvSpPr>
          <p:spPr>
            <a:xfrm>
              <a:off x="6300192" y="3147814"/>
              <a:ext cx="2997331" cy="837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Arial" pitchFamily="34" charset="0"/>
                  <a:cs typeface="Arial" pitchFamily="34" charset="0"/>
                </a:rPr>
                <a:t>increase </a:t>
              </a:r>
              <a:r>
                <a:rPr lang="en-US" dirty="0" smtClean="0">
                  <a:solidFill>
                    <a:prstClr val="black"/>
                  </a:solidFill>
                  <a:latin typeface="Arial" pitchFamily="34" charset="0"/>
                  <a:cs typeface="Arial" pitchFamily="34" charset="0"/>
                </a:rPr>
                <a:t>applicability, avoid </a:t>
              </a:r>
              <a:r>
                <a:rPr lang="en-US" dirty="0">
                  <a:solidFill>
                    <a:prstClr val="black"/>
                  </a:solidFill>
                  <a:latin typeface="Arial" pitchFamily="34" charset="0"/>
                  <a:cs typeface="Arial" pitchFamily="34" charset="0"/>
                </a:rPr>
                <a:t>price competition with </a:t>
              </a:r>
              <a:r>
                <a:rPr lang="en-US" dirty="0" smtClean="0">
                  <a:solidFill>
                    <a:prstClr val="black"/>
                  </a:solidFill>
                  <a:latin typeface="Arial" pitchFamily="34" charset="0"/>
                  <a:cs typeface="Arial" pitchFamily="34" charset="0"/>
                </a:rPr>
                <a:t>fossil-based products</a:t>
              </a:r>
            </a:p>
            <a:p>
              <a:pPr algn="ctr"/>
              <a:r>
                <a:rPr lang="pl-PL" dirty="0">
                  <a:solidFill>
                    <a:prstClr val="black"/>
                  </a:solidFill>
                  <a:latin typeface="Arial" pitchFamily="34" charset="0"/>
                  <a:cs typeface="Arial" pitchFamily="34" charset="0"/>
                </a:rPr>
                <a:t> </a:t>
              </a:r>
              <a:r>
                <a:rPr lang="pt-BR" dirty="0">
                  <a:solidFill>
                    <a:prstClr val="black"/>
                  </a:solidFill>
                  <a:latin typeface="Arial" pitchFamily="34" charset="0"/>
                  <a:cs typeface="Arial" pitchFamily="34" charset="0"/>
                </a:rPr>
                <a:t>R4, R5, R6, R7</a:t>
              </a:r>
              <a:r>
                <a:rPr lang="pt-BR" dirty="0" smtClean="0">
                  <a:solidFill>
                    <a:prstClr val="black"/>
                  </a:solidFill>
                  <a:latin typeface="Arial" pitchFamily="34" charset="0"/>
                  <a:cs typeface="Arial" pitchFamily="34" charset="0"/>
                </a:rPr>
                <a:t>, D3</a:t>
              </a:r>
              <a:r>
                <a:rPr lang="pt-BR" dirty="0">
                  <a:solidFill>
                    <a:prstClr val="black"/>
                  </a:solidFill>
                  <a:latin typeface="Arial" pitchFamily="34" charset="0"/>
                  <a:cs typeface="Arial" pitchFamily="34" charset="0"/>
                </a:rPr>
                <a:t>, </a:t>
              </a:r>
              <a:endParaRPr lang="pt-BR" dirty="0" smtClean="0">
                <a:solidFill>
                  <a:prstClr val="black"/>
                </a:solidFill>
                <a:latin typeface="Arial" pitchFamily="34" charset="0"/>
                <a:cs typeface="Arial" pitchFamily="34" charset="0"/>
              </a:endParaRPr>
            </a:p>
            <a:p>
              <a:pPr algn="ctr"/>
              <a:r>
                <a:rPr lang="pt-BR" dirty="0" smtClean="0">
                  <a:solidFill>
                    <a:prstClr val="black"/>
                  </a:solidFill>
                  <a:latin typeface="Arial" pitchFamily="34" charset="0"/>
                  <a:cs typeface="Arial" pitchFamily="34" charset="0"/>
                </a:rPr>
                <a:t>D4</a:t>
              </a:r>
              <a:r>
                <a:rPr lang="pt-BR" dirty="0">
                  <a:solidFill>
                    <a:prstClr val="black"/>
                  </a:solidFill>
                  <a:latin typeface="Arial" pitchFamily="34" charset="0"/>
                  <a:cs typeface="Arial" pitchFamily="34" charset="0"/>
                </a:rPr>
                <a:t>, </a:t>
              </a:r>
              <a:r>
                <a:rPr lang="pt-BR" dirty="0" smtClean="0">
                  <a:solidFill>
                    <a:prstClr val="black"/>
                  </a:solidFill>
                  <a:latin typeface="Arial" pitchFamily="34" charset="0"/>
                  <a:cs typeface="Arial" pitchFamily="34" charset="0"/>
                </a:rPr>
                <a:t>D5, F2 </a:t>
              </a:r>
              <a:endParaRPr lang="pt-BR" dirty="0">
                <a:solidFill>
                  <a:prstClr val="black"/>
                </a:solidFill>
                <a:latin typeface="Arial" pitchFamily="34" charset="0"/>
                <a:cs typeface="Arial" pitchFamily="34" charset="0"/>
              </a:endParaRPr>
            </a:p>
            <a:p>
              <a:pPr algn="ctr"/>
              <a:endParaRPr lang="en-GB" dirty="0">
                <a:solidFill>
                  <a:prstClr val="black"/>
                </a:solidFill>
                <a:latin typeface="Arial" pitchFamily="34" charset="0"/>
                <a:cs typeface="Arial" pitchFamily="34" charset="0"/>
              </a:endParaRPr>
            </a:p>
          </p:txBody>
        </p:sp>
        <p:sp>
          <p:nvSpPr>
            <p:cNvPr id="37" name="Right Arrow 36"/>
            <p:cNvSpPr>
              <a:spLocks noChangeAspect="1"/>
            </p:cNvSpPr>
            <p:nvPr/>
          </p:nvSpPr>
          <p:spPr>
            <a:xfrm>
              <a:off x="6228184" y="3468482"/>
              <a:ext cx="342040" cy="183388"/>
            </a:xfrm>
            <a:prstGeom prst="rightArrow">
              <a:avLst/>
            </a:prstGeom>
            <a:solidFill>
              <a:srgbClr val="98C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3" name="Rounded Rectangle 42"/>
            <p:cNvSpPr/>
            <p:nvPr/>
          </p:nvSpPr>
          <p:spPr>
            <a:xfrm>
              <a:off x="244553" y="3147814"/>
              <a:ext cx="5895781" cy="837900"/>
            </a:xfrm>
            <a:prstGeom prst="roundRect">
              <a:avLst/>
            </a:prstGeom>
            <a:noFill/>
            <a:ln>
              <a:solidFill>
                <a:srgbClr val="98C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16718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9776"/>
            <a:ext cx="6336704" cy="1143000"/>
          </a:xfrm>
        </p:spPr>
        <p:txBody>
          <a:bodyPr>
            <a:noAutofit/>
          </a:bodyPr>
          <a:lstStyle/>
          <a:p>
            <a:r>
              <a:rPr lang="en-GB" sz="3000" noProof="0" dirty="0" smtClean="0"/>
              <a:t>Call 2017 </a:t>
            </a:r>
            <a:br>
              <a:rPr lang="en-GB" sz="3000" noProof="0" dirty="0" smtClean="0"/>
            </a:br>
            <a:r>
              <a:rPr lang="en-GB" sz="3000" noProof="0" dirty="0" smtClean="0"/>
              <a:t>Indicative Timetable</a:t>
            </a:r>
            <a:endParaRPr lang="en-GB" sz="3000" noProof="0" dirty="0"/>
          </a:p>
        </p:txBody>
      </p:sp>
      <p:sp>
        <p:nvSpPr>
          <p:cNvPr id="5" name="Content Placeholder 2"/>
          <p:cNvSpPr txBox="1">
            <a:spLocks/>
          </p:cNvSpPr>
          <p:nvPr/>
        </p:nvSpPr>
        <p:spPr>
          <a:xfrm>
            <a:off x="1043608" y="1858746"/>
            <a:ext cx="8352928" cy="521865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A0B01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400" b="1" dirty="0">
                <a:solidFill>
                  <a:srgbClr val="0097CE"/>
                </a:solidFill>
              </a:rPr>
              <a:t>Call launch:</a:t>
            </a:r>
            <a:r>
              <a:rPr lang="en-US" sz="2400" dirty="0" smtClean="0">
                <a:solidFill>
                  <a:srgbClr val="4D4D4D"/>
                </a:solidFill>
              </a:rPr>
              <a:t/>
            </a:r>
            <a:br>
              <a:rPr lang="en-US" sz="2400" dirty="0" smtClean="0">
                <a:solidFill>
                  <a:srgbClr val="4D4D4D"/>
                </a:solidFill>
              </a:rPr>
            </a:br>
            <a:r>
              <a:rPr lang="en-US" sz="2400" dirty="0" smtClean="0">
                <a:solidFill>
                  <a:srgbClr val="4D4D4D"/>
                </a:solidFill>
              </a:rPr>
              <a:t>→ Open for proposals: from 11 April 2017</a:t>
            </a:r>
          </a:p>
          <a:p>
            <a:pPr marL="0" indent="0">
              <a:spcBef>
                <a:spcPts val="0"/>
              </a:spcBef>
              <a:spcAft>
                <a:spcPts val="1200"/>
              </a:spcAft>
              <a:buFont typeface="Arial" panose="020B0604020202020204" pitchFamily="34" charset="0"/>
              <a:buNone/>
            </a:pPr>
            <a:r>
              <a:rPr lang="en-US" sz="2400" b="1" dirty="0">
                <a:solidFill>
                  <a:srgbClr val="0097CE"/>
                </a:solidFill>
              </a:rPr>
              <a:t>Submission of proposals: </a:t>
            </a:r>
            <a:r>
              <a:rPr lang="en-US" sz="2400" dirty="0" smtClean="0">
                <a:solidFill>
                  <a:srgbClr val="4D4D4D"/>
                </a:solidFill>
              </a:rPr>
              <a:t/>
            </a:r>
            <a:br>
              <a:rPr lang="en-US" sz="2400" dirty="0" smtClean="0">
                <a:solidFill>
                  <a:srgbClr val="4D4D4D"/>
                </a:solidFill>
              </a:rPr>
            </a:br>
            <a:r>
              <a:rPr lang="en-US" sz="2400" dirty="0" smtClean="0">
                <a:solidFill>
                  <a:srgbClr val="4D4D4D"/>
                </a:solidFill>
              </a:rPr>
              <a:t>→ </a:t>
            </a:r>
            <a:r>
              <a:rPr lang="en-US" sz="2400" dirty="0" smtClean="0">
                <a:solidFill>
                  <a:srgbClr val="C00000"/>
                </a:solidFill>
              </a:rPr>
              <a:t>Call closure: 7 September </a:t>
            </a:r>
            <a:r>
              <a:rPr lang="en-US" sz="2400" dirty="0">
                <a:solidFill>
                  <a:srgbClr val="C00000"/>
                </a:solidFill>
              </a:rPr>
              <a:t>2017 (17:00 CET)</a:t>
            </a:r>
            <a:endParaRPr lang="en-US" sz="2400" dirty="0" smtClean="0">
              <a:solidFill>
                <a:srgbClr val="C00000"/>
              </a:solidFill>
            </a:endParaRPr>
          </a:p>
          <a:p>
            <a:pPr marL="0" indent="0">
              <a:spcBef>
                <a:spcPts val="0"/>
              </a:spcBef>
              <a:spcAft>
                <a:spcPts val="1200"/>
              </a:spcAft>
              <a:buFont typeface="Arial" panose="020B0604020202020204" pitchFamily="34" charset="0"/>
              <a:buNone/>
            </a:pPr>
            <a:r>
              <a:rPr lang="en-US" sz="2400" b="1" dirty="0">
                <a:solidFill>
                  <a:srgbClr val="0097CE"/>
                </a:solidFill>
              </a:rPr>
              <a:t>Information on the outcome of the evaluation process: </a:t>
            </a:r>
            <a:r>
              <a:rPr lang="en-US" sz="2400" dirty="0" smtClean="0">
                <a:solidFill>
                  <a:srgbClr val="4D4D4D"/>
                </a:solidFill>
              </a:rPr>
              <a:t/>
            </a:r>
            <a:br>
              <a:rPr lang="en-US" sz="2400" dirty="0" smtClean="0">
                <a:solidFill>
                  <a:srgbClr val="4D4D4D"/>
                </a:solidFill>
              </a:rPr>
            </a:br>
            <a:r>
              <a:rPr lang="en-US" sz="2400" dirty="0" smtClean="0">
                <a:solidFill>
                  <a:prstClr val="white">
                    <a:lumMod val="50000"/>
                  </a:prstClr>
                </a:solidFill>
              </a:rPr>
              <a:t>max 5 </a:t>
            </a:r>
            <a:r>
              <a:rPr lang="en-US" sz="2400" dirty="0">
                <a:solidFill>
                  <a:prstClr val="white">
                    <a:lumMod val="50000"/>
                  </a:prstClr>
                </a:solidFill>
              </a:rPr>
              <a:t>months after the proposal submission </a:t>
            </a:r>
            <a:r>
              <a:rPr lang="en-US" sz="2400" dirty="0" smtClean="0">
                <a:solidFill>
                  <a:prstClr val="white">
                    <a:lumMod val="50000"/>
                  </a:prstClr>
                </a:solidFill>
              </a:rPr>
              <a:t>deadline</a:t>
            </a:r>
            <a:r>
              <a:rPr lang="en-US" sz="2400" dirty="0" smtClean="0">
                <a:solidFill>
                  <a:srgbClr val="4D4D4D"/>
                </a:solidFill>
              </a:rPr>
              <a:t/>
            </a:r>
            <a:br>
              <a:rPr lang="en-US" sz="2400" dirty="0" smtClean="0">
                <a:solidFill>
                  <a:srgbClr val="4D4D4D"/>
                </a:solidFill>
              </a:rPr>
            </a:br>
            <a:r>
              <a:rPr lang="en-US" sz="2400" dirty="0" smtClean="0">
                <a:solidFill>
                  <a:srgbClr val="4D4D4D"/>
                </a:solidFill>
              </a:rPr>
              <a:t>→ By: 7 Feb 2018 (tentative December 2017)</a:t>
            </a:r>
            <a:endParaRPr lang="en-US" sz="2400" dirty="0">
              <a:solidFill>
                <a:srgbClr val="4D4D4D"/>
              </a:solidFill>
            </a:endParaRPr>
          </a:p>
          <a:p>
            <a:pPr marL="0" indent="0">
              <a:spcBef>
                <a:spcPts val="0"/>
              </a:spcBef>
              <a:spcAft>
                <a:spcPts val="1200"/>
              </a:spcAft>
              <a:buFont typeface="Arial" panose="020B0604020202020204" pitchFamily="34" charset="0"/>
              <a:buNone/>
            </a:pPr>
            <a:r>
              <a:rPr lang="en-US" sz="2400" b="1" dirty="0">
                <a:solidFill>
                  <a:srgbClr val="0097CE"/>
                </a:solidFill>
              </a:rPr>
              <a:t>Signature of grant agreements: </a:t>
            </a:r>
            <a:r>
              <a:rPr lang="en-US" sz="2400" dirty="0" smtClean="0">
                <a:solidFill>
                  <a:srgbClr val="4D4D4D"/>
                </a:solidFill>
              </a:rPr>
              <a:t/>
            </a:r>
            <a:br>
              <a:rPr lang="en-US" sz="2400" dirty="0" smtClean="0">
                <a:solidFill>
                  <a:srgbClr val="4D4D4D"/>
                </a:solidFill>
              </a:rPr>
            </a:br>
            <a:r>
              <a:rPr lang="en-US" sz="2400" dirty="0" smtClean="0">
                <a:solidFill>
                  <a:prstClr val="white">
                    <a:lumMod val="50000"/>
                  </a:prstClr>
                </a:solidFill>
              </a:rPr>
              <a:t>max 8 </a:t>
            </a:r>
            <a:r>
              <a:rPr lang="en-US" sz="2400" dirty="0">
                <a:solidFill>
                  <a:prstClr val="white">
                    <a:lumMod val="50000"/>
                  </a:prstClr>
                </a:solidFill>
              </a:rPr>
              <a:t>months after the proposal submission </a:t>
            </a:r>
            <a:r>
              <a:rPr lang="en-US" sz="2400" dirty="0" smtClean="0">
                <a:solidFill>
                  <a:prstClr val="white">
                    <a:lumMod val="50000"/>
                  </a:prstClr>
                </a:solidFill>
              </a:rPr>
              <a:t>deadline</a:t>
            </a:r>
            <a:r>
              <a:rPr lang="en-US" sz="2400" dirty="0" smtClean="0">
                <a:solidFill>
                  <a:srgbClr val="4D4D4D"/>
                </a:solidFill>
              </a:rPr>
              <a:t/>
            </a:r>
            <a:br>
              <a:rPr lang="en-US" sz="2400" dirty="0" smtClean="0">
                <a:solidFill>
                  <a:srgbClr val="4D4D4D"/>
                </a:solidFill>
              </a:rPr>
            </a:br>
            <a:r>
              <a:rPr lang="en-US" sz="2400" dirty="0" smtClean="0">
                <a:solidFill>
                  <a:srgbClr val="4D4D4D"/>
                </a:solidFill>
              </a:rPr>
              <a:t>→ By: 7 May 2018</a:t>
            </a:r>
            <a:endParaRPr lang="nl-BE" sz="2400" dirty="0">
              <a:solidFill>
                <a:srgbClr val="4D4D4D"/>
              </a:solidFill>
            </a:endParaRPr>
          </a:p>
        </p:txBody>
      </p:sp>
      <p:sp>
        <p:nvSpPr>
          <p:cNvPr id="6" name="Rectangle 5"/>
          <p:cNvSpPr/>
          <p:nvPr/>
        </p:nvSpPr>
        <p:spPr>
          <a:xfrm>
            <a:off x="107504" y="6516053"/>
            <a:ext cx="8712968" cy="276999"/>
          </a:xfrm>
          <a:prstGeom prst="rect">
            <a:avLst/>
          </a:prstGeom>
        </p:spPr>
        <p:txBody>
          <a:bodyPr wrap="square">
            <a:spAutoFit/>
          </a:bodyPr>
          <a:lstStyle/>
          <a:p>
            <a:r>
              <a:rPr lang="en-US" sz="1200" dirty="0" smtClean="0">
                <a:solidFill>
                  <a:prstClr val="black">
                    <a:lumMod val="85000"/>
                    <a:lumOff val="15000"/>
                  </a:prstClr>
                </a:solidFill>
                <a:latin typeface="Arial" panose="020B0604020202020204" pitchFamily="34" charset="0"/>
                <a:cs typeface="Arial" panose="020B0604020202020204" pitchFamily="34" charset="0"/>
              </a:rPr>
              <a:t>For more information (topics, timing FAQs </a:t>
            </a:r>
            <a:r>
              <a:rPr lang="en-US" sz="1200" dirty="0">
                <a:solidFill>
                  <a:prstClr val="black">
                    <a:lumMod val="85000"/>
                    <a:lumOff val="15000"/>
                  </a:prstClr>
                </a:solidFill>
                <a:latin typeface="Arial" panose="020B0604020202020204" pitchFamily="34" charset="0"/>
                <a:cs typeface="Arial" panose="020B0604020202020204" pitchFamily="34" charset="0"/>
              </a:rPr>
              <a:t>) go to BBI JU </a:t>
            </a:r>
            <a:r>
              <a:rPr lang="en-US" sz="1200" dirty="0" smtClean="0">
                <a:solidFill>
                  <a:prstClr val="black">
                    <a:lumMod val="85000"/>
                    <a:lumOff val="15000"/>
                  </a:prstClr>
                </a:solidFill>
                <a:latin typeface="Arial" panose="020B0604020202020204" pitchFamily="34" charset="0"/>
                <a:cs typeface="Arial" panose="020B0604020202020204" pitchFamily="34" charset="0"/>
              </a:rPr>
              <a:t>website and see i.e.  </a:t>
            </a:r>
            <a:r>
              <a:rPr lang="en-US" sz="1200" dirty="0" smtClean="0">
                <a:solidFill>
                  <a:prstClr val="black">
                    <a:lumMod val="85000"/>
                    <a:lumOff val="15000"/>
                  </a:prstClr>
                </a:solidFill>
                <a:latin typeface="Arial" panose="020B0604020202020204" pitchFamily="34" charset="0"/>
                <a:cs typeface="Arial" panose="020B0604020202020204" pitchFamily="34" charset="0"/>
                <a:hlinkClick r:id="rId3"/>
              </a:rPr>
              <a:t>BBI </a:t>
            </a:r>
            <a:r>
              <a:rPr lang="en-US" sz="1200" dirty="0">
                <a:solidFill>
                  <a:prstClr val="black">
                    <a:lumMod val="85000"/>
                    <a:lumOff val="15000"/>
                  </a:prstClr>
                </a:solidFill>
                <a:latin typeface="Arial" panose="020B0604020202020204" pitchFamily="34" charset="0"/>
                <a:cs typeface="Arial" panose="020B0604020202020204" pitchFamily="34" charset="0"/>
                <a:hlinkClick r:id="rId3"/>
              </a:rPr>
              <a:t>JU </a:t>
            </a:r>
            <a:r>
              <a:rPr lang="en-US" sz="1200" dirty="0" smtClean="0">
                <a:solidFill>
                  <a:prstClr val="black">
                    <a:lumMod val="85000"/>
                    <a:lumOff val="15000"/>
                  </a:prstClr>
                </a:solidFill>
                <a:latin typeface="Arial" panose="020B0604020202020204" pitchFamily="34" charset="0"/>
                <a:cs typeface="Arial" panose="020B0604020202020204" pitchFamily="34" charset="0"/>
                <a:hlinkClick r:id="rId3"/>
              </a:rPr>
              <a:t>AWP</a:t>
            </a:r>
            <a:r>
              <a:rPr lang="en-US" sz="1200" dirty="0" smtClean="0">
                <a:solidFill>
                  <a:prstClr val="black">
                    <a:lumMod val="85000"/>
                    <a:lumOff val="15000"/>
                  </a:prstClr>
                </a:solidFill>
                <a:latin typeface="Arial" panose="020B0604020202020204" pitchFamily="34" charset="0"/>
                <a:cs typeface="Arial" panose="020B0604020202020204" pitchFamily="34" charset="0"/>
              </a:rPr>
              <a:t> &amp; </a:t>
            </a:r>
            <a:r>
              <a:rPr lang="en-US" sz="1200" dirty="0" smtClean="0">
                <a:solidFill>
                  <a:prstClr val="black">
                    <a:lumMod val="85000"/>
                    <a:lumOff val="15000"/>
                  </a:prstClr>
                </a:solidFill>
                <a:latin typeface="Arial" panose="020B0604020202020204" pitchFamily="34" charset="0"/>
                <a:cs typeface="Arial" panose="020B0604020202020204" pitchFamily="34" charset="0"/>
                <a:hlinkClick r:id="rId4"/>
              </a:rPr>
              <a:t>Call 2017  FAQ</a:t>
            </a:r>
            <a:endParaRPr lang="en-GB" sz="1200" dirty="0">
              <a:solidFill>
                <a:prstClr val="black"/>
              </a:solidFill>
              <a:latin typeface="Arial" panose="020B0604020202020204" pitchFamily="34" charset="0"/>
              <a:cs typeface="Arial" panose="020B0604020202020204" pitchFamily="34" charset="0"/>
            </a:endParaRPr>
          </a:p>
        </p:txBody>
      </p:sp>
      <p:pic>
        <p:nvPicPr>
          <p:cNvPr id="6146" name="Picture 2" descr="C:\Users\pieniag\Desktop\INFO DAY BXL\Project Images and Infographics\Icon_flow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04664"/>
            <a:ext cx="1742739"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a:off x="7969842" y="5879543"/>
            <a:ext cx="1008112"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hlinkClick r:id="rId6" action="ppaction://hlinksldjump"/>
              </a:rPr>
              <a:t>BACK</a:t>
            </a:r>
            <a:endParaRPr lang="en-GB" dirty="0">
              <a:solidFill>
                <a:prstClr val="black"/>
              </a:solidFill>
            </a:endParaRPr>
          </a:p>
        </p:txBody>
      </p:sp>
    </p:spTree>
    <p:extLst>
      <p:ext uri="{BB962C8B-B14F-4D97-AF65-F5344CB8AC3E}">
        <p14:creationId xmlns:p14="http://schemas.microsoft.com/office/powerpoint/2010/main" val="130844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BBI JU ‘Actions’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8274054"/>
              </p:ext>
            </p:extLst>
          </p:nvPr>
        </p:nvGraphicFramePr>
        <p:xfrm>
          <a:off x="457200" y="1600200"/>
          <a:ext cx="8229601" cy="2103120"/>
        </p:xfrm>
        <a:graphic>
          <a:graphicData uri="http://schemas.openxmlformats.org/drawingml/2006/table">
            <a:tbl>
              <a:tblPr firstRow="1" bandRow="1">
                <a:tableStyleId>{5C22544A-7EE6-4342-B048-85BDC9FD1C3A}</a:tableStyleId>
              </a:tblPr>
              <a:tblGrid>
                <a:gridCol w="1954560"/>
                <a:gridCol w="2016224"/>
                <a:gridCol w="1800200"/>
                <a:gridCol w="2458617"/>
              </a:tblGrid>
              <a:tr h="370840">
                <a:tc>
                  <a:txBody>
                    <a:bodyPr/>
                    <a:lstStyle/>
                    <a:p>
                      <a:pPr algn="ctr"/>
                      <a:r>
                        <a:rPr lang="nl-BE" sz="2000" dirty="0" smtClean="0">
                          <a:latin typeface="Arial" panose="020B0604020202020204" pitchFamily="34" charset="0"/>
                          <a:cs typeface="Arial" panose="020B0604020202020204" pitchFamily="34" charset="0"/>
                        </a:rPr>
                        <a:t>Action</a:t>
                      </a:r>
                      <a:endParaRPr lang="en-GB" sz="2000" dirty="0">
                        <a:latin typeface="Arial" panose="020B0604020202020204" pitchFamily="34" charset="0"/>
                        <a:cs typeface="Arial" panose="020B0604020202020204" pitchFamily="34" charset="0"/>
                      </a:endParaRPr>
                    </a:p>
                  </a:txBody>
                  <a:tcPr/>
                </a:tc>
                <a:tc>
                  <a:txBody>
                    <a:bodyPr/>
                    <a:lstStyle/>
                    <a:p>
                      <a:pPr algn="ctr"/>
                      <a:r>
                        <a:rPr lang="nl-BE" sz="2000" dirty="0" smtClean="0">
                          <a:latin typeface="Arial" panose="020B0604020202020204" pitchFamily="34" charset="0"/>
                          <a:cs typeface="Arial" panose="020B0604020202020204" pitchFamily="34" charset="0"/>
                        </a:rPr>
                        <a:t>TRL </a:t>
                      </a:r>
                      <a:r>
                        <a:rPr lang="nl-BE" sz="2000" b="1" baseline="300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GB" sz="2000" b="1" baseline="30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r>
                        <a:rPr lang="nl-BE" sz="2000" dirty="0" smtClean="0">
                          <a:latin typeface="Arial" panose="020B0604020202020204" pitchFamily="34" charset="0"/>
                          <a:cs typeface="Arial" panose="020B0604020202020204" pitchFamily="34" charset="0"/>
                        </a:rPr>
                        <a:t>Duration</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2000" dirty="0" smtClean="0">
                          <a:latin typeface="Arial" panose="020B0604020202020204" pitchFamily="34" charset="0"/>
                          <a:cs typeface="Arial" panose="020B0604020202020204" pitchFamily="34" charset="0"/>
                        </a:rPr>
                        <a:t>BBI</a:t>
                      </a:r>
                      <a:r>
                        <a:rPr lang="nl-BE" sz="2000" baseline="0" dirty="0" smtClean="0">
                          <a:latin typeface="Arial" panose="020B0604020202020204" pitchFamily="34" charset="0"/>
                          <a:cs typeface="Arial" panose="020B0604020202020204" pitchFamily="34" charset="0"/>
                        </a:rPr>
                        <a:t> JU funding </a:t>
                      </a:r>
                      <a:r>
                        <a:rPr lang="nl-BE"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r>
              <a:tr h="370840">
                <a:tc>
                  <a:txBody>
                    <a:bodyPr/>
                    <a:lstStyle/>
                    <a:p>
                      <a:r>
                        <a:rPr lang="nl-BE" sz="2200" b="1" dirty="0" smtClean="0">
                          <a:latin typeface="Arial" panose="020B0604020202020204" pitchFamily="34" charset="0"/>
                          <a:cs typeface="Arial" panose="020B0604020202020204" pitchFamily="34" charset="0"/>
                        </a:rPr>
                        <a:t>CSA</a:t>
                      </a:r>
                      <a:endParaRPr lang="en-GB" sz="2200" b="1" dirty="0">
                        <a:latin typeface="Arial" panose="020B0604020202020204" pitchFamily="34" charset="0"/>
                        <a:cs typeface="Arial" panose="020B0604020202020204" pitchFamily="34" charset="0"/>
                      </a:endParaRPr>
                    </a:p>
                  </a:txBody>
                  <a:tcPr/>
                </a:tc>
                <a:tc>
                  <a:txBody>
                    <a:bodyPr/>
                    <a:lstStyle/>
                    <a:p>
                      <a:pPr algn="ctr"/>
                      <a:r>
                        <a:rPr lang="nl-BE" sz="2200" dirty="0" smtClean="0">
                          <a:latin typeface="Arial" panose="020B0604020202020204" pitchFamily="34" charset="0"/>
                          <a:cs typeface="Arial" panose="020B0604020202020204" pitchFamily="34" charset="0"/>
                        </a:rPr>
                        <a:t>n/a</a:t>
                      </a:r>
                      <a:endParaRPr lang="en-GB" sz="2200" dirty="0">
                        <a:latin typeface="Arial" panose="020B0604020202020204" pitchFamily="34" charset="0"/>
                        <a:cs typeface="Arial" panose="020B0604020202020204" pitchFamily="34" charset="0"/>
                      </a:endParaRPr>
                    </a:p>
                  </a:txBody>
                  <a:tcPr anchor="ctr"/>
                </a:tc>
                <a:tc>
                  <a:txBody>
                    <a:bodyPr/>
                    <a:lstStyle/>
                    <a:p>
                      <a:pPr algn="ctr"/>
                      <a:r>
                        <a:rPr lang="nl-BE" sz="2200" dirty="0" smtClean="0">
                          <a:latin typeface="Arial" panose="020B0604020202020204" pitchFamily="34" charset="0"/>
                          <a:cs typeface="Arial" panose="020B0604020202020204" pitchFamily="34" charset="0"/>
                        </a:rPr>
                        <a:t>1-3y</a:t>
                      </a:r>
                      <a:endParaRPr lang="en-GB" sz="2200" dirty="0">
                        <a:latin typeface="Arial" panose="020B0604020202020204" pitchFamily="34" charset="0"/>
                        <a:cs typeface="Arial" panose="020B0604020202020204" pitchFamily="34" charset="0"/>
                      </a:endParaRPr>
                    </a:p>
                  </a:txBody>
                  <a:tcPr anchor="ctr"/>
                </a:tc>
                <a:tc rowSpan="2">
                  <a:txBody>
                    <a:bodyPr/>
                    <a:lstStyle/>
                    <a:p>
                      <a:pPr algn="ctr"/>
                      <a:r>
                        <a:rPr lang="nl-BE" sz="2200" dirty="0" smtClean="0">
                          <a:latin typeface="Arial" panose="020B0604020202020204" pitchFamily="34" charset="0"/>
                          <a:cs typeface="Arial" panose="020B0604020202020204" pitchFamily="34" charset="0"/>
                        </a:rPr>
                        <a:t>100%</a:t>
                      </a:r>
                      <a:r>
                        <a:rPr lang="nl-BE" sz="2200" b="1" baseline="30000" dirty="0" smtClean="0">
                          <a:solidFill>
                            <a:srgbClr val="C00000"/>
                          </a:solidFill>
                          <a:latin typeface="Arial" panose="020B0604020202020204" pitchFamily="34" charset="0"/>
                          <a:cs typeface="Arial" panose="020B0604020202020204" pitchFamily="34" charset="0"/>
                        </a:rPr>
                        <a:t>(1) </a:t>
                      </a:r>
                      <a:endParaRPr lang="en-GB" sz="2200" b="1" baseline="30000" dirty="0">
                        <a:solidFill>
                          <a:srgbClr val="C00000"/>
                        </a:solidFill>
                        <a:latin typeface="Arial" panose="020B0604020202020204" pitchFamily="34" charset="0"/>
                        <a:cs typeface="Arial" panose="020B0604020202020204" pitchFamily="34" charset="0"/>
                      </a:endParaRPr>
                    </a:p>
                  </a:txBody>
                  <a:tcPr anchor="ctr"/>
                </a:tc>
              </a:tr>
              <a:tr h="370840">
                <a:tc>
                  <a:txBody>
                    <a:bodyPr/>
                    <a:lstStyle/>
                    <a:p>
                      <a:r>
                        <a:rPr lang="nl-BE" sz="2200" b="1" dirty="0" smtClean="0">
                          <a:latin typeface="Arial" panose="020B0604020202020204" pitchFamily="34" charset="0"/>
                          <a:cs typeface="Arial" panose="020B0604020202020204" pitchFamily="34" charset="0"/>
                        </a:rPr>
                        <a:t>RIA</a:t>
                      </a:r>
                      <a:endParaRPr lang="en-GB" sz="2200" b="1" dirty="0">
                        <a:latin typeface="Arial" panose="020B0604020202020204" pitchFamily="34" charset="0"/>
                        <a:cs typeface="Arial" panose="020B0604020202020204" pitchFamily="34" charset="0"/>
                      </a:endParaRPr>
                    </a:p>
                  </a:txBody>
                  <a:tcPr/>
                </a:tc>
                <a:tc>
                  <a:txBody>
                    <a:bodyPr/>
                    <a:lstStyle/>
                    <a:p>
                      <a:pPr algn="ctr"/>
                      <a:r>
                        <a:rPr lang="nl-BE" sz="2200" baseline="0" dirty="0" smtClean="0">
                          <a:latin typeface="Arial" panose="020B0604020202020204" pitchFamily="34" charset="0"/>
                          <a:cs typeface="Arial" panose="020B0604020202020204" pitchFamily="34" charset="0"/>
                        </a:rPr>
                        <a:t>3-5</a:t>
                      </a:r>
                      <a:endParaRPr lang="en-GB" sz="2200" dirty="0">
                        <a:latin typeface="Arial" panose="020B0604020202020204" pitchFamily="34" charset="0"/>
                        <a:cs typeface="Arial" panose="020B0604020202020204" pitchFamily="34" charset="0"/>
                      </a:endParaRPr>
                    </a:p>
                  </a:txBody>
                  <a:tcPr anchor="ctr"/>
                </a:tc>
                <a:tc>
                  <a:txBody>
                    <a:bodyPr/>
                    <a:lstStyle/>
                    <a:p>
                      <a:pPr algn="ctr"/>
                      <a:r>
                        <a:rPr lang="nl-BE" sz="2200" dirty="0" smtClean="0">
                          <a:latin typeface="Arial" panose="020B0604020202020204" pitchFamily="34" charset="0"/>
                          <a:cs typeface="Arial" panose="020B0604020202020204" pitchFamily="34" charset="0"/>
                        </a:rPr>
                        <a:t>Up</a:t>
                      </a:r>
                      <a:r>
                        <a:rPr lang="nl-BE" sz="2200" baseline="0" dirty="0" smtClean="0">
                          <a:latin typeface="Arial" panose="020B0604020202020204" pitchFamily="34" charset="0"/>
                          <a:cs typeface="Arial" panose="020B0604020202020204" pitchFamily="34" charset="0"/>
                        </a:rPr>
                        <a:t> to</a:t>
                      </a:r>
                      <a:r>
                        <a:rPr lang="nl-BE" sz="2200" dirty="0" smtClean="0">
                          <a:latin typeface="Arial" panose="020B0604020202020204" pitchFamily="34" charset="0"/>
                          <a:cs typeface="Arial" panose="020B0604020202020204" pitchFamily="34" charset="0"/>
                        </a:rPr>
                        <a:t> 4y</a:t>
                      </a:r>
                      <a:endParaRPr lang="en-GB" sz="2200" dirty="0">
                        <a:latin typeface="Arial" panose="020B0604020202020204" pitchFamily="34" charset="0"/>
                        <a:cs typeface="Arial" panose="020B0604020202020204" pitchFamily="34" charset="0"/>
                      </a:endParaRPr>
                    </a:p>
                  </a:txBody>
                  <a:tcPr anchor="ctr"/>
                </a:tc>
                <a:tc vMerge="1">
                  <a:txBody>
                    <a:bodyPr/>
                    <a:lstStyle/>
                    <a:p>
                      <a:endParaRPr lang="en-GB" dirty="0"/>
                    </a:p>
                  </a:txBody>
                  <a:tcPr/>
                </a:tc>
              </a:tr>
              <a:tr h="370840">
                <a:tc>
                  <a:txBody>
                    <a:bodyPr/>
                    <a:lstStyle/>
                    <a:p>
                      <a:r>
                        <a:rPr lang="nl-BE" sz="2200" b="1" dirty="0" smtClean="0">
                          <a:latin typeface="Arial" panose="020B0604020202020204" pitchFamily="34" charset="0"/>
                          <a:cs typeface="Arial" panose="020B0604020202020204" pitchFamily="34" charset="0"/>
                        </a:rPr>
                        <a:t>IA-DEMO</a:t>
                      </a:r>
                      <a:endParaRPr lang="en-GB" sz="2200" b="1" dirty="0">
                        <a:latin typeface="Arial" panose="020B0604020202020204" pitchFamily="34" charset="0"/>
                        <a:cs typeface="Arial" panose="020B0604020202020204" pitchFamily="34" charset="0"/>
                      </a:endParaRPr>
                    </a:p>
                  </a:txBody>
                  <a:tcPr/>
                </a:tc>
                <a:tc>
                  <a:txBody>
                    <a:bodyPr/>
                    <a:lstStyle/>
                    <a:p>
                      <a:pPr algn="ctr"/>
                      <a:r>
                        <a:rPr lang="nl-BE" sz="2200" dirty="0" smtClean="0">
                          <a:latin typeface="Arial" panose="020B0604020202020204" pitchFamily="34" charset="0"/>
                          <a:cs typeface="Arial" panose="020B0604020202020204" pitchFamily="34" charset="0"/>
                        </a:rPr>
                        <a:t>6-7</a:t>
                      </a:r>
                      <a:endParaRPr lang="en-GB" sz="2200" dirty="0">
                        <a:latin typeface="Arial" panose="020B0604020202020204" pitchFamily="34" charset="0"/>
                        <a:cs typeface="Arial" panose="020B0604020202020204" pitchFamily="34" charset="0"/>
                      </a:endParaRPr>
                    </a:p>
                  </a:txBody>
                  <a:tcPr anchor="ctr"/>
                </a:tc>
                <a:tc rowSpan="2">
                  <a:txBody>
                    <a:bodyPr/>
                    <a:lstStyle/>
                    <a:p>
                      <a:pPr algn="ctr"/>
                      <a:r>
                        <a:rPr lang="nl-BE" sz="2200" dirty="0" smtClean="0">
                          <a:latin typeface="Arial" panose="020B0604020202020204" pitchFamily="34" charset="0"/>
                          <a:cs typeface="Arial" panose="020B0604020202020204" pitchFamily="34" charset="0"/>
                        </a:rPr>
                        <a:t>4-5y</a:t>
                      </a:r>
                      <a:endParaRPr lang="en-GB" sz="2200" dirty="0">
                        <a:latin typeface="Arial" panose="020B0604020202020204" pitchFamily="34" charset="0"/>
                        <a:cs typeface="Arial" panose="020B0604020202020204" pitchFamily="34" charset="0"/>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2200" dirty="0" smtClean="0">
                          <a:latin typeface="Arial" panose="020B0604020202020204" pitchFamily="34" charset="0"/>
                          <a:cs typeface="Arial" panose="020B0604020202020204" pitchFamily="34" charset="0"/>
                        </a:rPr>
                        <a:t>70%</a:t>
                      </a:r>
                      <a:r>
                        <a:rPr lang="nl-BE" sz="2200" b="1" baseline="30000" dirty="0" smtClean="0">
                          <a:solidFill>
                            <a:srgbClr val="C00000"/>
                          </a:solidFill>
                          <a:latin typeface="Arial" panose="020B0604020202020204" pitchFamily="34" charset="0"/>
                          <a:cs typeface="Arial" panose="020B0604020202020204" pitchFamily="34" charset="0"/>
                        </a:rPr>
                        <a:t>(2) </a:t>
                      </a:r>
                      <a:endParaRPr lang="en-GB" sz="2200" b="1" baseline="30000" dirty="0">
                        <a:solidFill>
                          <a:srgbClr val="C00000"/>
                        </a:solidFill>
                        <a:latin typeface="Arial" panose="020B0604020202020204" pitchFamily="34" charset="0"/>
                        <a:cs typeface="Arial" panose="020B0604020202020204" pitchFamily="34" charset="0"/>
                      </a:endParaRPr>
                    </a:p>
                  </a:txBody>
                  <a:tcPr anchor="ctr"/>
                </a:tc>
              </a:tr>
              <a:tr h="370840">
                <a:tc>
                  <a:txBody>
                    <a:bodyPr/>
                    <a:lstStyle/>
                    <a:p>
                      <a:r>
                        <a:rPr lang="nl-BE" sz="2200" b="1" dirty="0" smtClean="0">
                          <a:latin typeface="Arial" panose="020B0604020202020204" pitchFamily="34" charset="0"/>
                          <a:cs typeface="Arial" panose="020B0604020202020204" pitchFamily="34" charset="0"/>
                        </a:rPr>
                        <a:t>IA-</a:t>
                      </a:r>
                      <a:r>
                        <a:rPr lang="nl-BE" sz="2200" b="1" dirty="0" smtClean="0">
                          <a:solidFill>
                            <a:srgbClr val="7030A0"/>
                          </a:solidFill>
                          <a:latin typeface="Arial" panose="020B0604020202020204" pitchFamily="34" charset="0"/>
                          <a:cs typeface="Arial" panose="020B0604020202020204" pitchFamily="34" charset="0"/>
                        </a:rPr>
                        <a:t>Flagship</a:t>
                      </a:r>
                      <a:endParaRPr lang="en-GB" sz="2200" b="1" dirty="0">
                        <a:solidFill>
                          <a:srgbClr val="7030A0"/>
                        </a:solidFill>
                        <a:latin typeface="Arial" panose="020B0604020202020204" pitchFamily="34" charset="0"/>
                        <a:cs typeface="Arial" panose="020B0604020202020204" pitchFamily="34" charset="0"/>
                      </a:endParaRPr>
                    </a:p>
                  </a:txBody>
                  <a:tcPr/>
                </a:tc>
                <a:tc>
                  <a:txBody>
                    <a:bodyPr/>
                    <a:lstStyle/>
                    <a:p>
                      <a:pPr algn="ctr"/>
                      <a:r>
                        <a:rPr lang="nl-BE" sz="2200" dirty="0" smtClean="0">
                          <a:latin typeface="Arial" panose="020B0604020202020204" pitchFamily="34" charset="0"/>
                          <a:cs typeface="Arial" panose="020B0604020202020204" pitchFamily="34" charset="0"/>
                        </a:rPr>
                        <a:t>8</a:t>
                      </a:r>
                      <a:endParaRPr lang="en-GB" sz="2200" dirty="0">
                        <a:latin typeface="Arial" panose="020B0604020202020204" pitchFamily="34" charset="0"/>
                        <a:cs typeface="Arial" panose="020B0604020202020204" pitchFamily="34" charset="0"/>
                      </a:endParaRPr>
                    </a:p>
                  </a:txBody>
                  <a:tcPr anchor="ctr"/>
                </a:tc>
                <a:tc vMerge="1">
                  <a:txBody>
                    <a:bodyPr/>
                    <a:lstStyle/>
                    <a:p>
                      <a:endParaRPr lang="en-GB" dirty="0"/>
                    </a:p>
                  </a:txBody>
                  <a:tcPr/>
                </a:tc>
                <a:tc vMerge="1">
                  <a:txBody>
                    <a:bodyPr/>
                    <a:lstStyle/>
                    <a:p>
                      <a:endParaRPr lang="en-GB" dirty="0"/>
                    </a:p>
                  </a:txBody>
                  <a:tcPr/>
                </a:tc>
              </a:tr>
            </a:tbl>
          </a:graphicData>
        </a:graphic>
      </p:graphicFrame>
      <p:sp>
        <p:nvSpPr>
          <p:cNvPr id="4" name="Footer Placeholder 3"/>
          <p:cNvSpPr>
            <a:spLocks noGrp="1"/>
          </p:cNvSpPr>
          <p:nvPr>
            <p:ph type="ftr" sz="quarter" idx="11"/>
          </p:nvPr>
        </p:nvSpPr>
        <p:spPr/>
        <p:txBody>
          <a:bodyPr/>
          <a:lstStyle/>
          <a:p>
            <a:r>
              <a:rPr lang="nl-BE"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15</a:t>
            </a:fld>
            <a:endParaRPr lang="nl-BE" dirty="0"/>
          </a:p>
        </p:txBody>
      </p:sp>
      <p:sp>
        <p:nvSpPr>
          <p:cNvPr id="7" name="TextBox 6"/>
          <p:cNvSpPr txBox="1"/>
          <p:nvPr/>
        </p:nvSpPr>
        <p:spPr>
          <a:xfrm>
            <a:off x="500088" y="5109200"/>
            <a:ext cx="8676456" cy="707886"/>
          </a:xfrm>
          <a:prstGeom prst="rect">
            <a:avLst/>
          </a:prstGeom>
          <a:noFill/>
        </p:spPr>
        <p:txBody>
          <a:bodyPr wrap="square" rtlCol="0">
            <a:spAutoFit/>
          </a:bodyPr>
          <a:lstStyle/>
          <a:p>
            <a:pPr>
              <a:spcAft>
                <a:spcPts val="600"/>
              </a:spcAft>
            </a:pPr>
            <a:r>
              <a:rPr lang="nl-BE" sz="2000" dirty="0" smtClean="0">
                <a:solidFill>
                  <a:srgbClr val="C00000"/>
                </a:solidFill>
                <a:latin typeface="Arial" panose="020B0604020202020204" pitchFamily="34" charset="0"/>
                <a:cs typeface="Arial" panose="020B0604020202020204" pitchFamily="34" charset="0"/>
              </a:rPr>
              <a:t>(3) </a:t>
            </a:r>
            <a:r>
              <a:rPr lang="nl-BE" sz="2000" b="1" dirty="0" smtClean="0">
                <a:latin typeface="Arial" panose="020B0604020202020204" pitchFamily="34" charset="0"/>
                <a:cs typeface="Arial" panose="020B0604020202020204" pitchFamily="34" charset="0"/>
              </a:rPr>
              <a:t>TRL</a:t>
            </a:r>
            <a:r>
              <a:rPr lang="nl-BE" sz="2000" dirty="0" smtClean="0">
                <a:latin typeface="Arial" panose="020B0604020202020204" pitchFamily="34" charset="0"/>
                <a:cs typeface="Arial" panose="020B0604020202020204" pitchFamily="34" charset="0"/>
              </a:rPr>
              <a:t> = Technology Readiness Level (value 1-9; higher TRL = closer to market)</a:t>
            </a:r>
          </a:p>
        </p:txBody>
      </p:sp>
      <p:sp>
        <p:nvSpPr>
          <p:cNvPr id="3" name="TextBox 2"/>
          <p:cNvSpPr txBox="1"/>
          <p:nvPr/>
        </p:nvSpPr>
        <p:spPr>
          <a:xfrm>
            <a:off x="461740" y="3879195"/>
            <a:ext cx="8676456" cy="1523494"/>
          </a:xfrm>
          <a:prstGeom prst="rect">
            <a:avLst/>
          </a:prstGeom>
          <a:noFill/>
        </p:spPr>
        <p:txBody>
          <a:bodyPr wrap="square" rtlCol="0">
            <a:spAutoFit/>
          </a:bodyPr>
          <a:lstStyle/>
          <a:p>
            <a:pPr>
              <a:spcAft>
                <a:spcPts val="1200"/>
              </a:spcAft>
            </a:pPr>
            <a:r>
              <a:rPr lang="nl-BE" sz="2000" dirty="0" smtClean="0">
                <a:solidFill>
                  <a:srgbClr val="C00000"/>
                </a:solidFill>
                <a:latin typeface="Arial" panose="020B0604020202020204" pitchFamily="34" charset="0"/>
                <a:cs typeface="Arial" panose="020B0604020202020204" pitchFamily="34" charset="0"/>
              </a:rPr>
              <a:t>(1) </a:t>
            </a:r>
            <a:r>
              <a:rPr lang="nl-BE" sz="2000" dirty="0">
                <a:latin typeface="Arial" panose="020B0604020202020204" pitchFamily="34" charset="0"/>
                <a:cs typeface="Arial" panose="020B0604020202020204" pitchFamily="34" charset="0"/>
              </a:rPr>
              <a:t>However: de facto </a:t>
            </a:r>
            <a:r>
              <a:rPr lang="nl-BE" sz="2000" b="1" i="1" dirty="0" smtClean="0">
                <a:latin typeface="Arial" panose="020B0604020202020204" pitchFamily="34" charset="0"/>
                <a:cs typeface="Arial" panose="020B0604020202020204" pitchFamily="34" charset="0"/>
              </a:rPr>
              <a:t>no</a:t>
            </a:r>
            <a:r>
              <a:rPr lang="nl-BE" sz="2000" dirty="0" smtClean="0">
                <a:latin typeface="Arial" panose="020B0604020202020204" pitchFamily="34" charset="0"/>
                <a:cs typeface="Arial" panose="020B0604020202020204" pitchFamily="34" charset="0"/>
              </a:rPr>
              <a:t> (0</a:t>
            </a:r>
            <a:r>
              <a:rPr lang="nl-BE" sz="2000" dirty="0">
                <a:latin typeface="Arial" panose="020B0604020202020204" pitchFamily="34" charset="0"/>
                <a:cs typeface="Arial" panose="020B0604020202020204" pitchFamily="34" charset="0"/>
              </a:rPr>
              <a:t>%) BBI JU funding for large enterprises </a:t>
            </a:r>
          </a:p>
          <a:p>
            <a:pPr>
              <a:spcAft>
                <a:spcPts val="600"/>
              </a:spcAft>
            </a:pPr>
            <a:r>
              <a:rPr lang="nl-BE" sz="2000" dirty="0" smtClean="0">
                <a:solidFill>
                  <a:srgbClr val="C00000"/>
                </a:solidFill>
                <a:latin typeface="Arial" panose="020B0604020202020204" pitchFamily="34" charset="0"/>
                <a:cs typeface="Arial" panose="020B0604020202020204" pitchFamily="34" charset="0"/>
              </a:rPr>
              <a:t>(2) </a:t>
            </a:r>
            <a:r>
              <a:rPr lang="nl-BE" sz="2000"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on-profit beneficiaries / linked third parties may be reimbursed at 100%</a:t>
            </a:r>
            <a:endParaRPr lang="en-GB" sz="2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1389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ti.eu\dfs\JTIs\BBI\3. Communication\BBI digital assets\Infographics and Icons\BBI_infography_ac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88674"/>
            <a:ext cx="9252520" cy="56693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l-BE" dirty="0" smtClean="0"/>
              <a:t>TRLs vs. Types of actions</a:t>
            </a:r>
            <a:endParaRPr lang="en-GB" dirty="0"/>
          </a:p>
        </p:txBody>
      </p:sp>
      <p:sp>
        <p:nvSpPr>
          <p:cNvPr id="4" name="Footer Placeholder 3"/>
          <p:cNvSpPr>
            <a:spLocks noGrp="1"/>
          </p:cNvSpPr>
          <p:nvPr>
            <p:ph type="ftr" sz="quarter" idx="11"/>
          </p:nvPr>
        </p:nvSpPr>
        <p:spPr/>
        <p:txBody>
          <a:bodyPr/>
          <a:lstStyle/>
          <a:p>
            <a:r>
              <a:rPr lang="nl-BE"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16</a:t>
            </a:fld>
            <a:endParaRPr lang="nl-BE" dirty="0"/>
          </a:p>
        </p:txBody>
      </p:sp>
    </p:spTree>
    <p:extLst>
      <p:ext uri="{BB962C8B-B14F-4D97-AF65-F5344CB8AC3E}">
        <p14:creationId xmlns:p14="http://schemas.microsoft.com/office/powerpoint/2010/main" val="17268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Table of contents</a:t>
            </a:r>
            <a:endParaRPr lang="en-GB" dirty="0"/>
          </a:p>
        </p:txBody>
      </p:sp>
      <p:sp>
        <p:nvSpPr>
          <p:cNvPr id="3" name="Content Placeholder 2"/>
          <p:cNvSpPr>
            <a:spLocks noGrp="1"/>
          </p:cNvSpPr>
          <p:nvPr>
            <p:ph idx="1"/>
          </p:nvPr>
        </p:nvSpPr>
        <p:spPr>
          <a:xfrm>
            <a:off x="457200" y="1556792"/>
            <a:ext cx="8686800" cy="4925144"/>
          </a:xfrm>
        </p:spPr>
        <p:txBody>
          <a:bodyPr>
            <a:normAutofit/>
          </a:bodyPr>
          <a:lstStyle/>
          <a:p>
            <a:r>
              <a:rPr lang="en-GB" b="1" dirty="0"/>
              <a:t>Bio-based Industries Joint Undertaking</a:t>
            </a:r>
          </a:p>
          <a:p>
            <a:pPr lvl="1">
              <a:buFont typeface="Wingdings" panose="05000000000000000000" pitchFamily="2" charset="2"/>
              <a:buChar char="ü"/>
            </a:pPr>
            <a:r>
              <a:rPr lang="fr-BE" sz="3200" b="1" dirty="0" smtClean="0">
                <a:solidFill>
                  <a:schemeClr val="bg1">
                    <a:lumMod val="85000"/>
                  </a:schemeClr>
                </a:solidFill>
              </a:rPr>
              <a:t>Mission and objectives</a:t>
            </a:r>
            <a:endParaRPr lang="fr-BE" sz="3200" b="1" dirty="0">
              <a:solidFill>
                <a:schemeClr val="bg1">
                  <a:lumMod val="85000"/>
                </a:schemeClr>
              </a:solidFill>
            </a:endParaRPr>
          </a:p>
          <a:p>
            <a:pPr lvl="1">
              <a:buFont typeface="Wingdings" panose="05000000000000000000" pitchFamily="2" charset="2"/>
              <a:buChar char="ü"/>
            </a:pPr>
            <a:r>
              <a:rPr lang="fr-BE" sz="3200" b="1" dirty="0" err="1">
                <a:solidFill>
                  <a:schemeClr val="bg1">
                    <a:lumMod val="85000"/>
                  </a:schemeClr>
                </a:solidFill>
              </a:rPr>
              <a:t>Implementation</a:t>
            </a:r>
            <a:r>
              <a:rPr lang="fr-BE" sz="3200" b="1" dirty="0">
                <a:solidFill>
                  <a:schemeClr val="bg1">
                    <a:lumMod val="85000"/>
                  </a:schemeClr>
                </a:solidFill>
              </a:rPr>
              <a:t> (AWP 2017)</a:t>
            </a:r>
          </a:p>
          <a:p>
            <a:pPr lvl="1">
              <a:buFont typeface="Wingdings" panose="05000000000000000000" pitchFamily="2" charset="2"/>
              <a:buChar char="ü"/>
            </a:pPr>
            <a:r>
              <a:rPr lang="en-GB" sz="3200" b="1" dirty="0">
                <a:solidFill>
                  <a:srgbClr val="A0B01E"/>
                </a:solidFill>
              </a:rPr>
              <a:t>Statistics (IE case</a:t>
            </a:r>
            <a:r>
              <a:rPr lang="en-GB" sz="3200" b="1" dirty="0" smtClean="0">
                <a:solidFill>
                  <a:srgbClr val="A0B01E"/>
                </a:solidFill>
              </a:rPr>
              <a:t>)</a:t>
            </a:r>
          </a:p>
          <a:p>
            <a:r>
              <a:rPr lang="fr-BE" b="1" dirty="0" smtClean="0">
                <a:solidFill>
                  <a:schemeClr val="bg1">
                    <a:lumMod val="85000"/>
                  </a:schemeClr>
                </a:solidFill>
              </a:rPr>
              <a:t>Evaluation </a:t>
            </a:r>
            <a:r>
              <a:rPr lang="fr-BE" b="1" dirty="0" err="1">
                <a:solidFill>
                  <a:schemeClr val="bg1">
                    <a:lumMod val="85000"/>
                  </a:schemeClr>
                </a:solidFill>
              </a:rPr>
              <a:t>process</a:t>
            </a:r>
            <a:r>
              <a:rPr lang="fr-BE" b="1" dirty="0">
                <a:solidFill>
                  <a:schemeClr val="bg1">
                    <a:lumMod val="85000"/>
                  </a:schemeClr>
                </a:solidFill>
              </a:rPr>
              <a:t> and </a:t>
            </a:r>
            <a:r>
              <a:rPr lang="fr-BE" b="1" dirty="0" err="1">
                <a:solidFill>
                  <a:schemeClr val="bg1">
                    <a:lumMod val="85000"/>
                  </a:schemeClr>
                </a:solidFill>
              </a:rPr>
              <a:t>evaluation</a:t>
            </a:r>
            <a:r>
              <a:rPr lang="fr-BE" b="1" dirty="0">
                <a:solidFill>
                  <a:schemeClr val="bg1">
                    <a:lumMod val="85000"/>
                  </a:schemeClr>
                </a:solidFill>
              </a:rPr>
              <a:t> </a:t>
            </a:r>
            <a:r>
              <a:rPr lang="fr-BE" b="1" dirty="0" err="1">
                <a:solidFill>
                  <a:schemeClr val="bg1">
                    <a:lumMod val="85000"/>
                  </a:schemeClr>
                </a:solidFill>
              </a:rPr>
              <a:t>criteria</a:t>
            </a:r>
            <a:endParaRPr lang="fr-BE" b="1" dirty="0">
              <a:solidFill>
                <a:schemeClr val="bg1">
                  <a:lumMod val="85000"/>
                </a:schemeClr>
              </a:solidFill>
            </a:endParaRPr>
          </a:p>
          <a:p>
            <a:r>
              <a:rPr lang="fr-BE" b="1" dirty="0">
                <a:solidFill>
                  <a:schemeClr val="bg1">
                    <a:lumMod val="85000"/>
                  </a:schemeClr>
                </a:solidFill>
              </a:rPr>
              <a:t>How to </a:t>
            </a:r>
            <a:r>
              <a:rPr lang="fr-BE" b="1" dirty="0" err="1">
                <a:solidFill>
                  <a:schemeClr val="bg1">
                    <a:lumMod val="85000"/>
                  </a:schemeClr>
                </a:solidFill>
              </a:rPr>
              <a:t>participate</a:t>
            </a:r>
            <a:r>
              <a:rPr lang="fr-BE" b="1" dirty="0">
                <a:solidFill>
                  <a:schemeClr val="bg1">
                    <a:lumMod val="85000"/>
                  </a:schemeClr>
                </a:solidFill>
              </a:rPr>
              <a:t>?</a:t>
            </a:r>
          </a:p>
          <a:p>
            <a:endParaRPr lang="fr-BE" dirty="0" smtClean="0">
              <a:solidFill>
                <a:schemeClr val="bg1">
                  <a:lumMod val="75000"/>
                </a:schemeClr>
              </a:solidFill>
            </a:endParaRPr>
          </a:p>
        </p:txBody>
      </p:sp>
      <p:sp>
        <p:nvSpPr>
          <p:cNvPr id="4" name="Footer Placeholder 3"/>
          <p:cNvSpPr>
            <a:spLocks noGrp="1"/>
          </p:cNvSpPr>
          <p:nvPr>
            <p:ph type="ftr" sz="quarter" idx="11"/>
          </p:nvPr>
        </p:nvSpPr>
        <p:spPr/>
        <p:txBody>
          <a:bodyPr/>
          <a:lstStyle/>
          <a:p>
            <a:r>
              <a:rPr lang="nl-BE" dirty="0"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17</a:t>
            </a:fld>
            <a:endParaRPr lang="nl-BE" dirty="0"/>
          </a:p>
        </p:txBody>
      </p:sp>
    </p:spTree>
    <p:extLst>
      <p:ext uri="{BB962C8B-B14F-4D97-AF65-F5344CB8AC3E}">
        <p14:creationId xmlns:p14="http://schemas.microsoft.com/office/powerpoint/2010/main" val="32165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MS: distribution of applicants Calls 2014-2016</a:t>
            </a:r>
            <a:endParaRPr lang="en-GB" dirty="0"/>
          </a:p>
        </p:txBody>
      </p:sp>
      <p:sp>
        <p:nvSpPr>
          <p:cNvPr id="4" name="Slide Number Placeholder 3"/>
          <p:cNvSpPr>
            <a:spLocks noGrp="1"/>
          </p:cNvSpPr>
          <p:nvPr>
            <p:ph type="sldNum" sz="quarter" idx="12"/>
          </p:nvPr>
        </p:nvSpPr>
        <p:spPr/>
        <p:txBody>
          <a:bodyPr/>
          <a:lstStyle/>
          <a:p>
            <a:fld id="{D580C52E-D75F-4370-A181-AA5C39D7AEC8}" type="slidenum">
              <a:rPr lang="nl-BE" smtClean="0"/>
              <a:pPr/>
              <a:t>18</a:t>
            </a:fld>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85010133"/>
              </p:ext>
            </p:extLst>
          </p:nvPr>
        </p:nvGraphicFramePr>
        <p:xfrm>
          <a:off x="251520" y="1556792"/>
          <a:ext cx="8445624"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4286506" y="5949280"/>
            <a:ext cx="39979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11043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MS beneficiaries </a:t>
            </a:r>
            <a:br>
              <a:rPr lang="en-GB" dirty="0" smtClean="0"/>
            </a:br>
            <a:r>
              <a:rPr lang="en-GB" dirty="0" smtClean="0"/>
              <a:t>Calls 2014-2016</a:t>
            </a:r>
            <a:endParaRPr lang="en-GB" dirty="0"/>
          </a:p>
        </p:txBody>
      </p:sp>
      <p:sp>
        <p:nvSpPr>
          <p:cNvPr id="4" name="Slide Number Placeholder 3"/>
          <p:cNvSpPr>
            <a:spLocks noGrp="1"/>
          </p:cNvSpPr>
          <p:nvPr>
            <p:ph type="sldNum" sz="quarter" idx="12"/>
          </p:nvPr>
        </p:nvSpPr>
        <p:spPr/>
        <p:txBody>
          <a:bodyPr/>
          <a:lstStyle/>
          <a:p>
            <a:fld id="{D580C52E-D75F-4370-A181-AA5C39D7AEC8}" type="slidenum">
              <a:rPr lang="nl-BE" smtClean="0"/>
              <a:t>19</a:t>
            </a:fld>
            <a:endParaRPr lang="nl-BE"/>
          </a:p>
        </p:txBody>
      </p:sp>
      <p:graphicFrame>
        <p:nvGraphicFramePr>
          <p:cNvPr id="5" name="Chart 4"/>
          <p:cNvGraphicFramePr/>
          <p:nvPr>
            <p:extLst>
              <p:ext uri="{D42A27DB-BD31-4B8C-83A1-F6EECF244321}">
                <p14:modId xmlns:p14="http://schemas.microsoft.com/office/powerpoint/2010/main" val="4219318492"/>
              </p:ext>
            </p:extLst>
          </p:nvPr>
        </p:nvGraphicFramePr>
        <p:xfrm>
          <a:off x="611560" y="1916832"/>
          <a:ext cx="7776864" cy="441264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3873443" y="6021288"/>
            <a:ext cx="315851"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02089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Table of contents</a:t>
            </a:r>
            <a:endParaRPr lang="en-GB" dirty="0"/>
          </a:p>
        </p:txBody>
      </p:sp>
      <p:sp>
        <p:nvSpPr>
          <p:cNvPr id="3" name="Content Placeholder 2"/>
          <p:cNvSpPr>
            <a:spLocks noGrp="1"/>
          </p:cNvSpPr>
          <p:nvPr>
            <p:ph idx="1"/>
          </p:nvPr>
        </p:nvSpPr>
        <p:spPr>
          <a:xfrm>
            <a:off x="457200" y="1556792"/>
            <a:ext cx="8686800" cy="4925144"/>
          </a:xfrm>
        </p:spPr>
        <p:txBody>
          <a:bodyPr>
            <a:normAutofit/>
          </a:bodyPr>
          <a:lstStyle/>
          <a:p>
            <a:r>
              <a:rPr lang="en-GB" b="1" dirty="0"/>
              <a:t>Bio-based Industries Joint Undertaking</a:t>
            </a:r>
          </a:p>
          <a:p>
            <a:pPr lvl="1">
              <a:buFont typeface="Wingdings" panose="05000000000000000000" pitchFamily="2" charset="2"/>
              <a:buChar char="ü"/>
            </a:pPr>
            <a:r>
              <a:rPr lang="fr-BE" sz="3200" b="1" dirty="0" smtClean="0">
                <a:solidFill>
                  <a:srgbClr val="A0B01E"/>
                </a:solidFill>
              </a:rPr>
              <a:t>Mission and objectives</a:t>
            </a:r>
            <a:endParaRPr lang="fr-BE" sz="3200" b="1" dirty="0">
              <a:solidFill>
                <a:srgbClr val="A0B01E"/>
              </a:solidFill>
            </a:endParaRPr>
          </a:p>
          <a:p>
            <a:pPr lvl="1">
              <a:buFont typeface="Wingdings" panose="05000000000000000000" pitchFamily="2" charset="2"/>
              <a:buChar char="ü"/>
            </a:pPr>
            <a:r>
              <a:rPr lang="fr-BE" sz="3200" b="1" dirty="0" err="1">
                <a:solidFill>
                  <a:srgbClr val="A0B01E"/>
                </a:solidFill>
              </a:rPr>
              <a:t>Implementation</a:t>
            </a:r>
            <a:r>
              <a:rPr lang="fr-BE" sz="3200" b="1" dirty="0">
                <a:solidFill>
                  <a:srgbClr val="A0B01E"/>
                </a:solidFill>
              </a:rPr>
              <a:t> (AWP 2017)</a:t>
            </a:r>
          </a:p>
          <a:p>
            <a:pPr lvl="1">
              <a:buFont typeface="Wingdings" panose="05000000000000000000" pitchFamily="2" charset="2"/>
              <a:buChar char="ü"/>
            </a:pPr>
            <a:r>
              <a:rPr lang="en-GB" sz="3200" b="1" dirty="0" smtClean="0">
                <a:solidFill>
                  <a:srgbClr val="A0B01E"/>
                </a:solidFill>
              </a:rPr>
              <a:t>Statistics (IE case)</a:t>
            </a:r>
            <a:endParaRPr lang="en-GB" sz="3200" b="1" dirty="0">
              <a:solidFill>
                <a:srgbClr val="A0B01E"/>
              </a:solidFill>
            </a:endParaRPr>
          </a:p>
          <a:p>
            <a:r>
              <a:rPr lang="fr-BE" b="1" dirty="0"/>
              <a:t>Evaluation </a:t>
            </a:r>
            <a:r>
              <a:rPr lang="fr-BE" b="1" dirty="0" err="1"/>
              <a:t>process</a:t>
            </a:r>
            <a:r>
              <a:rPr lang="fr-BE" b="1" dirty="0"/>
              <a:t> and </a:t>
            </a:r>
            <a:r>
              <a:rPr lang="fr-BE" b="1" dirty="0" err="1"/>
              <a:t>evaluation</a:t>
            </a:r>
            <a:r>
              <a:rPr lang="fr-BE" b="1" dirty="0"/>
              <a:t> </a:t>
            </a:r>
            <a:r>
              <a:rPr lang="fr-BE" b="1" dirty="0" err="1"/>
              <a:t>criteria</a:t>
            </a:r>
            <a:endParaRPr lang="fr-BE" b="1" dirty="0"/>
          </a:p>
          <a:p>
            <a:r>
              <a:rPr lang="fr-BE" b="1" dirty="0"/>
              <a:t>How to </a:t>
            </a:r>
            <a:r>
              <a:rPr lang="fr-BE" b="1" dirty="0" err="1" smtClean="0"/>
              <a:t>participate</a:t>
            </a:r>
            <a:endParaRPr lang="fr-BE" b="1" dirty="0"/>
          </a:p>
          <a:p>
            <a:endParaRPr lang="fr-BE" dirty="0" smtClean="0">
              <a:solidFill>
                <a:schemeClr val="bg1">
                  <a:lumMod val="75000"/>
                </a:schemeClr>
              </a:solidFill>
            </a:endParaRPr>
          </a:p>
        </p:txBody>
      </p:sp>
      <p:sp>
        <p:nvSpPr>
          <p:cNvPr id="4" name="Footer Placeholder 3"/>
          <p:cNvSpPr>
            <a:spLocks noGrp="1"/>
          </p:cNvSpPr>
          <p:nvPr>
            <p:ph type="ftr" sz="quarter" idx="11"/>
          </p:nvPr>
        </p:nvSpPr>
        <p:spPr/>
        <p:txBody>
          <a:bodyPr/>
          <a:lstStyle/>
          <a:p>
            <a:r>
              <a:rPr lang="nl-BE" dirty="0"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2</a:t>
            </a:fld>
            <a:endParaRPr lang="nl-BE" dirty="0"/>
          </a:p>
        </p:txBody>
      </p:sp>
    </p:spTree>
    <p:extLst>
      <p:ext uri="{BB962C8B-B14F-4D97-AF65-F5344CB8AC3E}">
        <p14:creationId xmlns:p14="http://schemas.microsoft.com/office/powerpoint/2010/main" val="348108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Distribution of beneficiaries per country from EU-15 and EU-13 in Calls 2014-2016</a:t>
            </a:r>
            <a:endParaRPr lang="en-GB" dirty="0"/>
          </a:p>
        </p:txBody>
      </p:sp>
      <p:graphicFrame>
        <p:nvGraphicFramePr>
          <p:cNvPr id="4" name="Chart 3"/>
          <p:cNvGraphicFramePr/>
          <p:nvPr>
            <p:extLst>
              <p:ext uri="{D42A27DB-BD31-4B8C-83A1-F6EECF244321}">
                <p14:modId xmlns:p14="http://schemas.microsoft.com/office/powerpoint/2010/main" val="4266968430"/>
              </p:ext>
            </p:extLst>
          </p:nvPr>
        </p:nvGraphicFramePr>
        <p:xfrm>
          <a:off x="179512" y="1811654"/>
          <a:ext cx="8424936" cy="471369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427984" y="1988840"/>
            <a:ext cx="3240360" cy="4235486"/>
          </a:xfrm>
          <a:prstGeom prst="rect">
            <a:avLst/>
          </a:prstGeom>
          <a:solidFill>
            <a:schemeClr val="accent2">
              <a:alpha val="0"/>
            </a:schemeClr>
          </a:solidFill>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
        <p:nvSpPr>
          <p:cNvPr id="6" name="Text Box 2"/>
          <p:cNvSpPr txBox="1">
            <a:spLocks noChangeArrowheads="1"/>
          </p:cNvSpPr>
          <p:nvPr/>
        </p:nvSpPr>
        <p:spPr bwMode="auto">
          <a:xfrm>
            <a:off x="5364088" y="2492896"/>
            <a:ext cx="1066597" cy="375207"/>
          </a:xfrm>
          <a:prstGeom prst="rect">
            <a:avLst/>
          </a:prstGeom>
          <a:solidFill>
            <a:srgbClr val="A0B01E"/>
          </a:solidFill>
          <a:ln w="9525">
            <a:solidFill>
              <a:srgbClr val="000000"/>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dirty="0" smtClean="0">
                <a:latin typeface="Arial" panose="020B0604020202020204" pitchFamily="34" charset="0"/>
                <a:cs typeface="Arial" panose="020B0604020202020204" pitchFamily="34" charset="0"/>
              </a:rPr>
              <a:t>EU-13</a:t>
            </a:r>
            <a:endParaRPr lang="en-GB" sz="2000" dirty="0">
              <a:latin typeface="Arial" panose="020B0604020202020204" pitchFamily="34" charset="0"/>
              <a:cs typeface="Arial" panose="020B0604020202020204" pitchFamily="34" charset="0"/>
            </a:endParaRPr>
          </a:p>
        </p:txBody>
      </p:sp>
      <p:sp>
        <p:nvSpPr>
          <p:cNvPr id="16" name="Oval 15"/>
          <p:cNvSpPr/>
          <p:nvPr/>
        </p:nvSpPr>
        <p:spPr>
          <a:xfrm>
            <a:off x="2915816" y="6244442"/>
            <a:ext cx="199912" cy="230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788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Table of contents</a:t>
            </a:r>
            <a:endParaRPr lang="en-GB" dirty="0"/>
          </a:p>
        </p:txBody>
      </p:sp>
      <p:sp>
        <p:nvSpPr>
          <p:cNvPr id="3" name="Content Placeholder 2"/>
          <p:cNvSpPr>
            <a:spLocks noGrp="1"/>
          </p:cNvSpPr>
          <p:nvPr>
            <p:ph idx="1"/>
          </p:nvPr>
        </p:nvSpPr>
        <p:spPr>
          <a:xfrm>
            <a:off x="457200" y="1556792"/>
            <a:ext cx="8686800" cy="4925144"/>
          </a:xfrm>
        </p:spPr>
        <p:txBody>
          <a:bodyPr>
            <a:normAutofit/>
          </a:bodyPr>
          <a:lstStyle/>
          <a:p>
            <a:r>
              <a:rPr lang="en-GB" b="1" dirty="0">
                <a:solidFill>
                  <a:schemeClr val="bg1">
                    <a:lumMod val="85000"/>
                  </a:schemeClr>
                </a:solidFill>
              </a:rPr>
              <a:t>Bio-based Industries Joint Undertaking</a:t>
            </a:r>
          </a:p>
          <a:p>
            <a:pPr lvl="1">
              <a:buFont typeface="Wingdings" panose="05000000000000000000" pitchFamily="2" charset="2"/>
              <a:buChar char="ü"/>
            </a:pPr>
            <a:r>
              <a:rPr lang="fr-BE" sz="3200" b="1" dirty="0" smtClean="0">
                <a:solidFill>
                  <a:schemeClr val="bg1">
                    <a:lumMod val="85000"/>
                  </a:schemeClr>
                </a:solidFill>
              </a:rPr>
              <a:t>Mission and objectives</a:t>
            </a:r>
            <a:endParaRPr lang="fr-BE" sz="3200" b="1" dirty="0">
              <a:solidFill>
                <a:schemeClr val="bg1">
                  <a:lumMod val="85000"/>
                </a:schemeClr>
              </a:solidFill>
            </a:endParaRPr>
          </a:p>
          <a:p>
            <a:pPr lvl="1">
              <a:buFont typeface="Wingdings" panose="05000000000000000000" pitchFamily="2" charset="2"/>
              <a:buChar char="ü"/>
            </a:pPr>
            <a:r>
              <a:rPr lang="fr-BE" sz="3200" b="1" dirty="0" err="1">
                <a:solidFill>
                  <a:schemeClr val="bg1">
                    <a:lumMod val="85000"/>
                  </a:schemeClr>
                </a:solidFill>
              </a:rPr>
              <a:t>Implementation</a:t>
            </a:r>
            <a:r>
              <a:rPr lang="fr-BE" sz="3200" b="1" dirty="0">
                <a:solidFill>
                  <a:schemeClr val="bg1">
                    <a:lumMod val="85000"/>
                  </a:schemeClr>
                </a:solidFill>
              </a:rPr>
              <a:t> (AWP 2017)</a:t>
            </a:r>
          </a:p>
          <a:p>
            <a:pPr lvl="1">
              <a:buFont typeface="Wingdings" panose="05000000000000000000" pitchFamily="2" charset="2"/>
              <a:buChar char="ü"/>
            </a:pPr>
            <a:r>
              <a:rPr lang="en-GB" sz="3200" b="1" dirty="0" smtClean="0">
                <a:solidFill>
                  <a:schemeClr val="bg1">
                    <a:lumMod val="85000"/>
                  </a:schemeClr>
                </a:solidFill>
              </a:rPr>
              <a:t>Statistics (</a:t>
            </a:r>
            <a:r>
              <a:rPr lang="en-GB" sz="3200" b="1" dirty="0">
                <a:solidFill>
                  <a:schemeClr val="bg1">
                    <a:lumMod val="85000"/>
                  </a:schemeClr>
                </a:solidFill>
              </a:rPr>
              <a:t>IE case</a:t>
            </a:r>
            <a:r>
              <a:rPr lang="en-GB" sz="3200" b="1" dirty="0" smtClean="0">
                <a:solidFill>
                  <a:schemeClr val="bg1">
                    <a:lumMod val="85000"/>
                  </a:schemeClr>
                </a:solidFill>
              </a:rPr>
              <a:t>)</a:t>
            </a:r>
          </a:p>
          <a:p>
            <a:r>
              <a:rPr lang="fr-BE" b="1" dirty="0" smtClean="0"/>
              <a:t>Evaluation </a:t>
            </a:r>
            <a:r>
              <a:rPr lang="fr-BE" b="1" dirty="0" err="1"/>
              <a:t>process</a:t>
            </a:r>
            <a:r>
              <a:rPr lang="fr-BE" b="1" dirty="0"/>
              <a:t> and </a:t>
            </a:r>
            <a:r>
              <a:rPr lang="fr-BE" b="1" dirty="0" err="1"/>
              <a:t>evaluation</a:t>
            </a:r>
            <a:r>
              <a:rPr lang="fr-BE" b="1" dirty="0"/>
              <a:t> </a:t>
            </a:r>
            <a:r>
              <a:rPr lang="fr-BE" b="1" dirty="0" err="1"/>
              <a:t>criteria</a:t>
            </a:r>
            <a:endParaRPr lang="fr-BE" b="1" dirty="0"/>
          </a:p>
          <a:p>
            <a:r>
              <a:rPr lang="fr-BE" b="1" dirty="0">
                <a:solidFill>
                  <a:schemeClr val="bg1">
                    <a:lumMod val="85000"/>
                  </a:schemeClr>
                </a:solidFill>
              </a:rPr>
              <a:t>How to </a:t>
            </a:r>
            <a:r>
              <a:rPr lang="fr-BE" b="1" dirty="0" err="1">
                <a:solidFill>
                  <a:schemeClr val="bg1">
                    <a:lumMod val="85000"/>
                  </a:schemeClr>
                </a:solidFill>
              </a:rPr>
              <a:t>participate</a:t>
            </a:r>
            <a:r>
              <a:rPr lang="fr-BE" b="1" dirty="0">
                <a:solidFill>
                  <a:schemeClr val="bg1">
                    <a:lumMod val="85000"/>
                  </a:schemeClr>
                </a:solidFill>
              </a:rPr>
              <a:t>?</a:t>
            </a:r>
          </a:p>
          <a:p>
            <a:endParaRPr lang="fr-BE" dirty="0" smtClean="0">
              <a:solidFill>
                <a:schemeClr val="bg1">
                  <a:lumMod val="75000"/>
                </a:schemeClr>
              </a:solidFill>
            </a:endParaRPr>
          </a:p>
        </p:txBody>
      </p:sp>
      <p:sp>
        <p:nvSpPr>
          <p:cNvPr id="4" name="Footer Placeholder 3"/>
          <p:cNvSpPr>
            <a:spLocks noGrp="1"/>
          </p:cNvSpPr>
          <p:nvPr>
            <p:ph type="ftr" sz="quarter" idx="11"/>
          </p:nvPr>
        </p:nvSpPr>
        <p:spPr/>
        <p:txBody>
          <a:bodyPr/>
          <a:lstStyle/>
          <a:p>
            <a:r>
              <a:rPr lang="nl-BE" dirty="0"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21</a:t>
            </a:fld>
            <a:endParaRPr lang="nl-BE" dirty="0"/>
          </a:p>
        </p:txBody>
      </p:sp>
    </p:spTree>
    <p:extLst>
      <p:ext uri="{BB962C8B-B14F-4D97-AF65-F5344CB8AC3E}">
        <p14:creationId xmlns:p14="http://schemas.microsoft.com/office/powerpoint/2010/main" val="32165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363" y="690562"/>
            <a:ext cx="6799262" cy="566738"/>
          </a:xfrm>
        </p:spPr>
        <p:txBody>
          <a:bodyPr>
            <a:normAutofit fontScale="90000"/>
          </a:bodyPr>
          <a:lstStyle/>
          <a:p>
            <a:r>
              <a:rPr lang="nl-BE" b="0" dirty="0" smtClean="0"/>
              <a:t/>
            </a:r>
            <a:br>
              <a:rPr lang="nl-BE" b="0" dirty="0" smtClean="0"/>
            </a:br>
            <a:r>
              <a:rPr lang="nl-BE" b="0" dirty="0"/>
              <a:t/>
            </a:r>
            <a:br>
              <a:rPr lang="nl-BE" b="0" dirty="0"/>
            </a:br>
            <a:r>
              <a:rPr lang="nl-BE" b="0" dirty="0" smtClean="0"/>
              <a:t/>
            </a:r>
            <a:br>
              <a:rPr lang="nl-BE" b="0" dirty="0" smtClean="0"/>
            </a:br>
            <a:endParaRPr lang="nl-BE" sz="3600" b="0" dirty="0">
              <a:latin typeface="Calibri" pitchFamily="34" charset="0"/>
              <a:ea typeface="+mn-ea"/>
              <a:cs typeface="+mn-cs"/>
            </a:endParaRPr>
          </a:p>
        </p:txBody>
      </p:sp>
      <p:graphicFrame>
        <p:nvGraphicFramePr>
          <p:cNvPr id="5" name="Diagram 4"/>
          <p:cNvGraphicFramePr/>
          <p:nvPr>
            <p:extLst>
              <p:ext uri="{D42A27DB-BD31-4B8C-83A1-F6EECF244321}">
                <p14:modId xmlns:p14="http://schemas.microsoft.com/office/powerpoint/2010/main" val="3069566438"/>
              </p:ext>
            </p:extLst>
          </p:nvPr>
        </p:nvGraphicFramePr>
        <p:xfrm>
          <a:off x="64461" y="1214835"/>
          <a:ext cx="9040642" cy="1870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6"/>
          <p:cNvSpPr>
            <a:spLocks noChangeArrowheads="1"/>
          </p:cNvSpPr>
          <p:nvPr/>
        </p:nvSpPr>
        <p:spPr bwMode="auto">
          <a:xfrm>
            <a:off x="7380312" y="1764352"/>
            <a:ext cx="1512168" cy="761999"/>
          </a:xfrm>
          <a:prstGeom prst="roundRect">
            <a:avLst>
              <a:gd name="adj" fmla="val 16667"/>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endParaRPr lang="en-US" altLang="en-US" dirty="0">
              <a:solidFill>
                <a:srgbClr val="FF0000"/>
              </a:solidFill>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496" y="3114587"/>
            <a:ext cx="661987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1403648" y="260648"/>
            <a:ext cx="7211144" cy="86895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rgbClr val="0097CE"/>
                </a:solidFill>
                <a:latin typeface="Arial" panose="020B0604020202020204" pitchFamily="34" charset="0"/>
                <a:ea typeface="+mj-ea"/>
                <a:cs typeface="Arial" panose="020B0604020202020204" pitchFamily="34" charset="0"/>
              </a:defRPr>
            </a:lvl1pPr>
          </a:lstStyle>
          <a:p>
            <a:pPr algn="ctr"/>
            <a:r>
              <a:rPr lang="nl-BE" sz="4000" b="0" dirty="0" smtClean="0"/>
              <a:t>Evaluation process</a:t>
            </a:r>
            <a:endParaRPr lang="en-GB" sz="4000" b="0" dirty="0"/>
          </a:p>
        </p:txBody>
      </p:sp>
      <p:sp>
        <p:nvSpPr>
          <p:cNvPr id="6" name="TextBox 5"/>
          <p:cNvSpPr txBox="1"/>
          <p:nvPr/>
        </p:nvSpPr>
        <p:spPr>
          <a:xfrm>
            <a:off x="398077" y="3202853"/>
            <a:ext cx="6264696" cy="923330"/>
          </a:xfrm>
          <a:prstGeom prst="rect">
            <a:avLst/>
          </a:prstGeom>
          <a:solidFill>
            <a:schemeClr val="bg1"/>
          </a:solidFill>
        </p:spPr>
        <p:txBody>
          <a:bodyPr wrap="square" rtlCol="0">
            <a:spAutoFit/>
          </a:bodyPr>
          <a:lstStyle/>
          <a:p>
            <a:endParaRPr lang="fr-BE" dirty="0" smtClean="0"/>
          </a:p>
          <a:p>
            <a:endParaRPr lang="fr-BE" dirty="0"/>
          </a:p>
          <a:p>
            <a:endParaRPr lang="en-GB" dirty="0"/>
          </a:p>
        </p:txBody>
      </p:sp>
      <p:sp>
        <p:nvSpPr>
          <p:cNvPr id="9" name="TextBox 8"/>
          <p:cNvSpPr txBox="1"/>
          <p:nvPr/>
        </p:nvSpPr>
        <p:spPr>
          <a:xfrm>
            <a:off x="774290" y="2888099"/>
            <a:ext cx="1224136" cy="307777"/>
          </a:xfrm>
          <a:prstGeom prst="rect">
            <a:avLst/>
          </a:prstGeom>
          <a:noFill/>
        </p:spPr>
        <p:txBody>
          <a:bodyPr wrap="square" rtlCol="0">
            <a:spAutoFit/>
          </a:bodyPr>
          <a:lstStyle/>
          <a:p>
            <a:r>
              <a:rPr lang="en-US" sz="1400" b="1" dirty="0" smtClean="0">
                <a:solidFill>
                  <a:srgbClr val="C00000"/>
                </a:solidFill>
              </a:rPr>
              <a:t>Call closure</a:t>
            </a:r>
            <a:endParaRPr lang="en-US" sz="1400" b="1" dirty="0">
              <a:solidFill>
                <a:srgbClr val="C00000"/>
              </a:solidFill>
            </a:endParaRPr>
          </a:p>
        </p:txBody>
      </p:sp>
      <p:sp>
        <p:nvSpPr>
          <p:cNvPr id="16" name="TextBox 15"/>
          <p:cNvSpPr txBox="1"/>
          <p:nvPr/>
        </p:nvSpPr>
        <p:spPr>
          <a:xfrm>
            <a:off x="7236296" y="2927292"/>
            <a:ext cx="1224136" cy="307777"/>
          </a:xfrm>
          <a:prstGeom prst="rect">
            <a:avLst/>
          </a:prstGeom>
          <a:noFill/>
        </p:spPr>
        <p:txBody>
          <a:bodyPr wrap="square" rtlCol="0">
            <a:spAutoFit/>
          </a:bodyPr>
          <a:lstStyle/>
          <a:p>
            <a:r>
              <a:rPr lang="en-US" sz="1400" b="1" dirty="0" smtClean="0">
                <a:solidFill>
                  <a:srgbClr val="C00000"/>
                </a:solidFill>
              </a:rPr>
              <a:t>GA signature</a:t>
            </a:r>
            <a:endParaRPr lang="en-US" sz="1400" b="1" dirty="0">
              <a:solidFill>
                <a:srgbClr val="C00000"/>
              </a:solidFill>
            </a:endParaRPr>
          </a:p>
        </p:txBody>
      </p:sp>
      <p:cxnSp>
        <p:nvCxnSpPr>
          <p:cNvPr id="15" name="Straight Arrow Connector 14"/>
          <p:cNvCxnSpPr/>
          <p:nvPr/>
        </p:nvCxnSpPr>
        <p:spPr>
          <a:xfrm>
            <a:off x="1998426" y="3115603"/>
            <a:ext cx="516586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3500433" y="2773403"/>
            <a:ext cx="1656184" cy="307777"/>
          </a:xfrm>
          <a:prstGeom prst="rect">
            <a:avLst/>
          </a:prstGeom>
          <a:noFill/>
        </p:spPr>
        <p:txBody>
          <a:bodyPr wrap="square" rtlCol="0">
            <a:spAutoFit/>
          </a:bodyPr>
          <a:lstStyle/>
          <a:p>
            <a:pPr algn="ctr"/>
            <a:r>
              <a:rPr lang="en-GB" sz="1400" b="1" dirty="0" smtClean="0">
                <a:latin typeface="Arial" panose="020B0604020202020204" pitchFamily="34" charset="0"/>
                <a:cs typeface="Arial" panose="020B0604020202020204" pitchFamily="34" charset="0"/>
              </a:rPr>
              <a:t>8 months</a:t>
            </a:r>
            <a:endParaRPr lang="en-GB" sz="1400" b="1" dirty="0">
              <a:latin typeface="Arial" panose="020B0604020202020204" pitchFamily="34" charset="0"/>
              <a:cs typeface="Arial" panose="020B0604020202020204" pitchFamily="34" charset="0"/>
            </a:endParaRPr>
          </a:p>
        </p:txBody>
      </p:sp>
      <p:sp>
        <p:nvSpPr>
          <p:cNvPr id="3" name="TextBox 2"/>
          <p:cNvSpPr txBox="1"/>
          <p:nvPr/>
        </p:nvSpPr>
        <p:spPr>
          <a:xfrm>
            <a:off x="87725" y="3261175"/>
            <a:ext cx="691116" cy="646331"/>
          </a:xfrm>
          <a:prstGeom prst="rect">
            <a:avLst/>
          </a:prstGeom>
          <a:noFill/>
        </p:spPr>
        <p:txBody>
          <a:bodyPr wrap="square" rtlCol="0">
            <a:spAutoFit/>
          </a:bodyPr>
          <a:lstStyle/>
          <a:p>
            <a:r>
              <a:rPr lang="fr-BE" b="1" dirty="0" smtClean="0">
                <a:effectLst>
                  <a:outerShdw blurRad="38100" dist="38100" dir="2700000" algn="tl">
                    <a:srgbClr val="000000">
                      <a:alpha val="43137"/>
                    </a:srgbClr>
                  </a:outerShdw>
                </a:effectLst>
              </a:rPr>
              <a:t>CALL2017</a:t>
            </a:r>
            <a:endParaRPr lang="en-GB" b="1" dirty="0">
              <a:effectLst>
                <a:outerShdw blurRad="38100" dist="38100" dir="2700000" algn="tl">
                  <a:srgbClr val="000000">
                    <a:alpha val="43137"/>
                  </a:srgbClr>
                </a:outerShdw>
              </a:effectLst>
            </a:endParaRPr>
          </a:p>
        </p:txBody>
      </p:sp>
      <p:sp>
        <p:nvSpPr>
          <p:cNvPr id="4" name="TextBox 3"/>
          <p:cNvSpPr txBox="1"/>
          <p:nvPr/>
        </p:nvSpPr>
        <p:spPr>
          <a:xfrm>
            <a:off x="769732" y="3354096"/>
            <a:ext cx="1353996" cy="369332"/>
          </a:xfrm>
          <a:prstGeom prst="rect">
            <a:avLst/>
          </a:prstGeom>
          <a:noFill/>
        </p:spPr>
        <p:txBody>
          <a:bodyPr wrap="square" rtlCol="0">
            <a:spAutoFit/>
          </a:bodyPr>
          <a:lstStyle/>
          <a:p>
            <a:r>
              <a:rPr lang="fr-BE" b="1" dirty="0" smtClean="0">
                <a:solidFill>
                  <a:schemeClr val="tx1">
                    <a:lumMod val="65000"/>
                    <a:lumOff val="35000"/>
                  </a:schemeClr>
                </a:solidFill>
                <a:effectLst>
                  <a:outerShdw blurRad="38100" dist="38100" dir="2700000" algn="tl">
                    <a:srgbClr val="000000">
                      <a:alpha val="43137"/>
                    </a:srgbClr>
                  </a:outerShdw>
                </a:effectLst>
              </a:rPr>
              <a:t>07/09/2017</a:t>
            </a:r>
            <a:endParaRPr lang="en-GB" b="1" dirty="0">
              <a:solidFill>
                <a:schemeClr val="tx1">
                  <a:lumMod val="65000"/>
                  <a:lumOff val="35000"/>
                </a:schemeClr>
              </a:solidFill>
              <a:effectLst>
                <a:outerShdw blurRad="38100" dist="38100" dir="2700000" algn="tl">
                  <a:srgbClr val="000000">
                    <a:alpha val="43137"/>
                  </a:srgbClr>
                </a:outerShdw>
              </a:effectLst>
            </a:endParaRPr>
          </a:p>
        </p:txBody>
      </p:sp>
      <p:sp>
        <p:nvSpPr>
          <p:cNvPr id="18" name="TextBox 17"/>
          <p:cNvSpPr txBox="1"/>
          <p:nvPr/>
        </p:nvSpPr>
        <p:spPr>
          <a:xfrm>
            <a:off x="5090212" y="3369471"/>
            <a:ext cx="1353996" cy="369332"/>
          </a:xfrm>
          <a:prstGeom prst="rect">
            <a:avLst/>
          </a:prstGeom>
          <a:noFill/>
        </p:spPr>
        <p:txBody>
          <a:bodyPr wrap="square" rtlCol="0">
            <a:spAutoFit/>
          </a:bodyPr>
          <a:lstStyle/>
          <a:p>
            <a:r>
              <a:rPr lang="fr-BE" b="1" dirty="0" smtClean="0">
                <a:solidFill>
                  <a:schemeClr val="tx1">
                    <a:lumMod val="65000"/>
                    <a:lumOff val="35000"/>
                  </a:schemeClr>
                </a:solidFill>
                <a:effectLst>
                  <a:outerShdw blurRad="38100" dist="38100" dir="2700000" algn="tl">
                    <a:srgbClr val="000000">
                      <a:alpha val="43137"/>
                    </a:srgbClr>
                  </a:outerShdw>
                </a:effectLst>
              </a:rPr>
              <a:t>07/05/2018</a:t>
            </a:r>
            <a:endParaRPr lang="en-GB" b="1" dirty="0">
              <a:solidFill>
                <a:schemeClr val="tx1">
                  <a:lumMod val="65000"/>
                  <a:lumOff val="35000"/>
                </a:schemeClr>
              </a:solidFill>
              <a:effectLst>
                <a:outerShdw blurRad="38100" dist="38100" dir="2700000" algn="tl">
                  <a:srgbClr val="000000">
                    <a:alpha val="43137"/>
                  </a:srgbClr>
                </a:outerShdw>
              </a:effectLst>
            </a:endParaRPr>
          </a:p>
        </p:txBody>
      </p:sp>
      <p:sp>
        <p:nvSpPr>
          <p:cNvPr id="10" name="Rounded Rectangle 9"/>
          <p:cNvSpPr/>
          <p:nvPr/>
        </p:nvSpPr>
        <p:spPr>
          <a:xfrm>
            <a:off x="64461" y="3235070"/>
            <a:ext cx="6955811" cy="769994"/>
          </a:xfrm>
          <a:prstGeom prst="roundRect">
            <a:avLst/>
          </a:prstGeom>
          <a:noFill/>
          <a:ln w="381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Content Placeholder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0272" y="3907506"/>
            <a:ext cx="2057400" cy="2045208"/>
          </a:xfrm>
          <a:prstGeom prst="rect">
            <a:avLst/>
          </a:prstGeom>
        </p:spPr>
      </p:pic>
      <p:sp>
        <p:nvSpPr>
          <p:cNvPr id="7" name="Slide Number Placeholder 6"/>
          <p:cNvSpPr>
            <a:spLocks noGrp="1"/>
          </p:cNvSpPr>
          <p:nvPr>
            <p:ph type="sldNum" sz="quarter" idx="12"/>
          </p:nvPr>
        </p:nvSpPr>
        <p:spPr/>
        <p:txBody>
          <a:bodyPr/>
          <a:lstStyle/>
          <a:p>
            <a:fld id="{D580C52E-D75F-4370-A181-AA5C39D7AEC8}" type="slidenum">
              <a:rPr lang="nl-BE" smtClean="0"/>
              <a:t>22</a:t>
            </a:fld>
            <a:endParaRPr lang="nl-BE"/>
          </a:p>
        </p:txBody>
      </p:sp>
    </p:spTree>
    <p:extLst>
      <p:ext uri="{BB962C8B-B14F-4D97-AF65-F5344CB8AC3E}">
        <p14:creationId xmlns:p14="http://schemas.microsoft.com/office/powerpoint/2010/main" val="6504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p:cNvGrpSpPr/>
          <p:nvPr/>
        </p:nvGrpSpPr>
        <p:grpSpPr>
          <a:xfrm>
            <a:off x="139647" y="1714265"/>
            <a:ext cx="2016751" cy="779611"/>
            <a:chOff x="128760" y="56101"/>
            <a:chExt cx="2016751" cy="1210050"/>
          </a:xfrm>
          <a:scene3d>
            <a:camera prst="orthographicFront"/>
            <a:lightRig rig="flat" dir="t"/>
          </a:scene3d>
        </p:grpSpPr>
        <p:sp>
          <p:nvSpPr>
            <p:cNvPr id="12" name="Rounded Rectangle 11"/>
            <p:cNvSpPr/>
            <p:nvPr/>
          </p:nvSpPr>
          <p:spPr>
            <a:xfrm>
              <a:off x="128760" y="56101"/>
              <a:ext cx="2016751" cy="1210050"/>
            </a:xfrm>
            <a:prstGeom prst="roundRect">
              <a:avLst>
                <a:gd name="adj" fmla="val 10000"/>
              </a:avLst>
            </a:prstGeom>
            <a:solidFill>
              <a:srgbClr val="A0B01E"/>
            </a:solid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3" name="Rounded Rectangle 4"/>
            <p:cNvSpPr/>
            <p:nvPr/>
          </p:nvSpPr>
          <p:spPr>
            <a:xfrm>
              <a:off x="164201" y="91542"/>
              <a:ext cx="1945869" cy="11391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algn="ctr" defTabSz="800100">
                <a:lnSpc>
                  <a:spcPct val="90000"/>
                </a:lnSpc>
                <a:spcBef>
                  <a:spcPct val="0"/>
                </a:spcBef>
                <a:spcAft>
                  <a:spcPct val="35000"/>
                </a:spcAft>
              </a:pPr>
              <a:r>
                <a:rPr lang="nl-BE" b="1" dirty="0" smtClean="0">
                  <a:solidFill>
                    <a:prstClr val="white"/>
                  </a:solidFill>
                </a:rPr>
                <a:t>At least 3 experts</a:t>
              </a:r>
              <a:endParaRPr lang="nl-BE" b="1" dirty="0">
                <a:solidFill>
                  <a:prstClr val="white"/>
                </a:solidFill>
              </a:endParaRPr>
            </a:p>
          </p:txBody>
        </p:sp>
      </p:grpSp>
      <p:grpSp>
        <p:nvGrpSpPr>
          <p:cNvPr id="21" name="Group 20"/>
          <p:cNvGrpSpPr/>
          <p:nvPr/>
        </p:nvGrpSpPr>
        <p:grpSpPr>
          <a:xfrm>
            <a:off x="6673973" y="5467738"/>
            <a:ext cx="2132734" cy="1068756"/>
            <a:chOff x="3020731" y="128716"/>
            <a:chExt cx="1938778" cy="1068756"/>
          </a:xfrm>
        </p:grpSpPr>
        <p:sp>
          <p:nvSpPr>
            <p:cNvPr id="22" name="Rounded Rectangle 21"/>
            <p:cNvSpPr/>
            <p:nvPr/>
          </p:nvSpPr>
          <p:spPr>
            <a:xfrm>
              <a:off x="3020731" y="128716"/>
              <a:ext cx="1896048" cy="1068756"/>
            </a:xfrm>
            <a:prstGeom prst="roundRect">
              <a:avLst>
                <a:gd name="adj" fmla="val 10000"/>
              </a:avLst>
            </a:prstGeom>
            <a:solidFill>
              <a:srgbClr val="EF930B"/>
            </a:solid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3" name="Rounded Rectangle 4"/>
            <p:cNvSpPr/>
            <p:nvPr/>
          </p:nvSpPr>
          <p:spPr>
            <a:xfrm>
              <a:off x="3069096" y="202215"/>
              <a:ext cx="1890413" cy="931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spcBef>
                  <a:spcPct val="0"/>
                </a:spcBef>
                <a:defRPr/>
              </a:pPr>
              <a:r>
                <a:rPr lang="en-US" dirty="0">
                  <a:solidFill>
                    <a:prstClr val="white"/>
                  </a:solidFill>
                </a:rPr>
                <a:t>L</a:t>
              </a:r>
              <a:r>
                <a:rPr lang="en-US" dirty="0" smtClean="0">
                  <a:solidFill>
                    <a:prstClr val="white"/>
                  </a:solidFill>
                </a:rPr>
                <a:t>ist of proposals for possible funding</a:t>
              </a:r>
              <a:endParaRPr lang="nl-BE" dirty="0">
                <a:solidFill>
                  <a:prstClr val="white"/>
                </a:solidFill>
              </a:endParaRPr>
            </a:p>
          </p:txBody>
        </p:sp>
      </p:grpSp>
      <p:sp>
        <p:nvSpPr>
          <p:cNvPr id="19" name="Rounded Rectangle 18"/>
          <p:cNvSpPr/>
          <p:nvPr/>
        </p:nvSpPr>
        <p:spPr>
          <a:xfrm>
            <a:off x="756260" y="2596049"/>
            <a:ext cx="2431076" cy="1300579"/>
          </a:xfrm>
          <a:prstGeom prst="roundRect">
            <a:avLst/>
          </a:prstGeom>
          <a:solidFill>
            <a:srgbClr val="A0B01E"/>
          </a:solidFill>
          <a:effectLst>
            <a:glow>
              <a:srgbClr val="A0B01E">
                <a:alpha val="0"/>
              </a:srgbClr>
            </a:glow>
            <a:outerShdw blurRad="40000" dist="23000" dir="5400000" rotWithShape="0">
              <a:srgbClr val="000000">
                <a:alpha val="35000"/>
              </a:srgbClr>
            </a:outerShdw>
            <a:softEdge rad="0"/>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r>
              <a:rPr lang="nl-BE" sz="1600" b="1" kern="0" dirty="0">
                <a:solidFill>
                  <a:prstClr val="white"/>
                </a:solidFill>
              </a:rPr>
              <a:t>STEP 1 </a:t>
            </a:r>
          </a:p>
          <a:p>
            <a:pPr algn="ctr"/>
            <a:r>
              <a:rPr lang="nl-BE" sz="1600" b="1" kern="0" dirty="0">
                <a:solidFill>
                  <a:prstClr val="white"/>
                </a:solidFill>
              </a:rPr>
              <a:t>(remotely):</a:t>
            </a:r>
          </a:p>
          <a:p>
            <a:pPr algn="ctr"/>
            <a:r>
              <a:rPr lang="nl-BE" sz="1600" b="1" kern="0" dirty="0" smtClean="0">
                <a:solidFill>
                  <a:prstClr val="white"/>
                </a:solidFill>
              </a:rPr>
              <a:t>Individual evaluation</a:t>
            </a:r>
            <a:endParaRPr lang="nl-BE" sz="1600" b="1" kern="0" dirty="0">
              <a:solidFill>
                <a:prstClr val="white"/>
              </a:solidFill>
            </a:endParaRPr>
          </a:p>
        </p:txBody>
      </p:sp>
      <p:sp>
        <p:nvSpPr>
          <p:cNvPr id="28" name="Rounded Rectangle 27"/>
          <p:cNvSpPr/>
          <p:nvPr/>
        </p:nvSpPr>
        <p:spPr>
          <a:xfrm>
            <a:off x="756264" y="4041180"/>
            <a:ext cx="2462669" cy="1368152"/>
          </a:xfrm>
          <a:prstGeom prst="roundRect">
            <a:avLst/>
          </a:prstGeom>
          <a:solidFill>
            <a:srgbClr val="A0B01E"/>
          </a:solidFill>
          <a:effectLst>
            <a:glow>
              <a:srgbClr val="A0B01E">
                <a:alpha val="0"/>
              </a:srgbClr>
            </a:glow>
            <a:outerShdw blurRad="40000" dist="23000" dir="5400000" rotWithShape="0">
              <a:srgbClr val="000000">
                <a:alpha val="35000"/>
              </a:srgbClr>
            </a:outerShdw>
            <a:softEdge rad="0"/>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r>
              <a:rPr lang="nl-BE" sz="1600" b="1" dirty="0">
                <a:solidFill>
                  <a:prstClr val="white"/>
                </a:solidFill>
              </a:rPr>
              <a:t>STEP 2 </a:t>
            </a:r>
          </a:p>
          <a:p>
            <a:pPr algn="ctr"/>
            <a:r>
              <a:rPr lang="nl-BE" sz="1600" b="1" dirty="0">
                <a:solidFill>
                  <a:prstClr val="white"/>
                </a:solidFill>
              </a:rPr>
              <a:t>(centrally in Brussels):</a:t>
            </a:r>
            <a:endParaRPr lang="en-US" sz="1600" b="1" dirty="0">
              <a:solidFill>
                <a:prstClr val="white"/>
              </a:solidFill>
            </a:endParaRPr>
          </a:p>
          <a:p>
            <a:pPr algn="ctr"/>
            <a:r>
              <a:rPr lang="en-US" sz="1600" b="1" dirty="0">
                <a:solidFill>
                  <a:prstClr val="white"/>
                </a:solidFill>
              </a:rPr>
              <a:t>consensus group  </a:t>
            </a:r>
            <a:endParaRPr lang="nl-BE" sz="1600" b="1" dirty="0">
              <a:solidFill>
                <a:prstClr val="white"/>
              </a:solidFill>
            </a:endParaRPr>
          </a:p>
        </p:txBody>
      </p:sp>
      <p:sp>
        <p:nvSpPr>
          <p:cNvPr id="27" name="Curved Right Arrow 26"/>
          <p:cNvSpPr/>
          <p:nvPr/>
        </p:nvSpPr>
        <p:spPr>
          <a:xfrm>
            <a:off x="135608" y="3003265"/>
            <a:ext cx="582592" cy="1481521"/>
          </a:xfrm>
          <a:prstGeom prst="curv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Curved Right Arrow 29"/>
          <p:cNvSpPr/>
          <p:nvPr/>
        </p:nvSpPr>
        <p:spPr>
          <a:xfrm>
            <a:off x="89426" y="4516232"/>
            <a:ext cx="582592" cy="1488681"/>
          </a:xfrm>
          <a:prstGeom prst="curvedRightArrow">
            <a:avLst/>
          </a:prstGeom>
          <a:solidFill>
            <a:schemeClr val="bg2">
              <a:lumMod val="25000"/>
              <a:alpha val="52000"/>
            </a:schemeClr>
          </a:solidFill>
          <a:ln w="19050">
            <a:solidFill>
              <a:schemeClr val="bg2">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31" name="Group 30"/>
          <p:cNvGrpSpPr/>
          <p:nvPr/>
        </p:nvGrpSpPr>
        <p:grpSpPr>
          <a:xfrm>
            <a:off x="6673973" y="3102365"/>
            <a:ext cx="2085728" cy="1263139"/>
            <a:chOff x="2830199" y="1512808"/>
            <a:chExt cx="2016751" cy="1210050"/>
          </a:xfrm>
        </p:grpSpPr>
        <p:sp>
          <p:nvSpPr>
            <p:cNvPr id="32" name="Rounded Rectangle 31"/>
            <p:cNvSpPr/>
            <p:nvPr/>
          </p:nvSpPr>
          <p:spPr>
            <a:xfrm>
              <a:off x="2830199" y="1512808"/>
              <a:ext cx="2016751" cy="1210050"/>
            </a:xfrm>
            <a:prstGeom prst="roundRect">
              <a:avLst>
                <a:gd name="adj" fmla="val 10000"/>
              </a:avLst>
            </a:prstGeom>
            <a:solidFill>
              <a:srgbClr val="C00000"/>
            </a:solidFill>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3" name="Rounded Rectangle 4"/>
            <p:cNvSpPr/>
            <p:nvPr/>
          </p:nvSpPr>
          <p:spPr>
            <a:xfrm>
              <a:off x="2865640" y="1548249"/>
              <a:ext cx="1945869" cy="1139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prstClr val="white"/>
                  </a:solidFill>
                </a:rPr>
                <a:t>R</a:t>
              </a:r>
              <a:r>
                <a:rPr lang="en-US" dirty="0" smtClean="0">
                  <a:solidFill>
                    <a:prstClr val="white"/>
                  </a:solidFill>
                </a:rPr>
                <a:t>anked list of proposals</a:t>
              </a:r>
              <a:endParaRPr lang="nl-BE" dirty="0">
                <a:solidFill>
                  <a:prstClr val="white"/>
                </a:solidFill>
              </a:endParaRPr>
            </a:p>
          </p:txBody>
        </p:sp>
      </p:grpSp>
      <p:grpSp>
        <p:nvGrpSpPr>
          <p:cNvPr id="36" name="Group 35"/>
          <p:cNvGrpSpPr/>
          <p:nvPr/>
        </p:nvGrpSpPr>
        <p:grpSpPr>
          <a:xfrm>
            <a:off x="3853305" y="3106689"/>
            <a:ext cx="2016751" cy="1210051"/>
            <a:chOff x="5512478" y="245"/>
            <a:chExt cx="2016751" cy="1210050"/>
          </a:xfrm>
        </p:grpSpPr>
        <p:sp>
          <p:nvSpPr>
            <p:cNvPr id="37" name="Rounded Rectangle 36"/>
            <p:cNvSpPr/>
            <p:nvPr/>
          </p:nvSpPr>
          <p:spPr>
            <a:xfrm>
              <a:off x="5512478" y="245"/>
              <a:ext cx="2016751" cy="1210050"/>
            </a:xfrm>
            <a:prstGeom prst="roundRect">
              <a:avLst>
                <a:gd name="adj" fmla="val 10000"/>
              </a:avLst>
            </a:prstGeom>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sp>
        <p:sp>
          <p:nvSpPr>
            <p:cNvPr id="38" name="Rounded Rectangle 4"/>
            <p:cNvSpPr/>
            <p:nvPr/>
          </p:nvSpPr>
          <p:spPr>
            <a:xfrm>
              <a:off x="5547919" y="35686"/>
              <a:ext cx="1945869" cy="1139168"/>
            </a:xfrm>
            <a:prstGeom prst="rect">
              <a:avLst/>
            </a:prstGeom>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smtClean="0">
                  <a:solidFill>
                    <a:prstClr val="white"/>
                  </a:solidFill>
                </a:rPr>
                <a:t>Evaluation</a:t>
              </a:r>
            </a:p>
            <a:p>
              <a:pPr algn="ctr" defTabSz="800100">
                <a:lnSpc>
                  <a:spcPct val="90000"/>
                </a:lnSpc>
                <a:spcBef>
                  <a:spcPct val="0"/>
                </a:spcBef>
                <a:spcAft>
                  <a:spcPct val="35000"/>
                </a:spcAft>
              </a:pPr>
              <a:r>
                <a:rPr lang="en-US" dirty="0" smtClean="0">
                  <a:solidFill>
                    <a:prstClr val="white"/>
                  </a:solidFill>
                </a:rPr>
                <a:t>Result Letter </a:t>
              </a:r>
              <a:endParaRPr lang="nl-BE" dirty="0">
                <a:solidFill>
                  <a:prstClr val="white"/>
                </a:solidFill>
              </a:endParaRPr>
            </a:p>
          </p:txBody>
        </p:sp>
      </p:grpSp>
      <p:sp>
        <p:nvSpPr>
          <p:cNvPr id="34" name="Right Arrow 33"/>
          <p:cNvSpPr/>
          <p:nvPr/>
        </p:nvSpPr>
        <p:spPr>
          <a:xfrm>
            <a:off x="3275859" y="5804431"/>
            <a:ext cx="502077" cy="25714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1" name="Right Arrow 40"/>
          <p:cNvSpPr/>
          <p:nvPr/>
        </p:nvSpPr>
        <p:spPr>
          <a:xfrm>
            <a:off x="5960221" y="5861128"/>
            <a:ext cx="502077" cy="25714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122" y="2363739"/>
            <a:ext cx="742950" cy="7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56263" y="5541120"/>
            <a:ext cx="2462669" cy="897169"/>
          </a:xfrm>
          <a:prstGeom prst="roundRect">
            <a:avLst/>
          </a:prstGeom>
          <a:solidFill>
            <a:srgbClr val="A0B01E"/>
          </a:solidFill>
          <a:effectLst>
            <a:glow>
              <a:srgbClr val="A0B01E">
                <a:alpha val="0"/>
              </a:srgbClr>
            </a:glow>
            <a:outerShdw blurRad="40000" dist="23000" dir="5400000" rotWithShape="0">
              <a:srgbClr val="000000">
                <a:alpha val="35000"/>
              </a:srgbClr>
            </a:outerShdw>
            <a:softEdge rad="0"/>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en-US" b="1" dirty="0">
              <a:solidFill>
                <a:srgbClr val="4D4D4D">
                  <a:lumMod val="50000"/>
                </a:srgbClr>
              </a:solidFill>
            </a:endParaRPr>
          </a:p>
          <a:p>
            <a:pPr algn="ctr"/>
            <a:r>
              <a:rPr lang="en-US" sz="1600" b="1" dirty="0">
                <a:solidFill>
                  <a:prstClr val="white"/>
                </a:solidFill>
              </a:rPr>
              <a:t>For flagships:</a:t>
            </a:r>
            <a:endParaRPr lang="nl-BE" sz="1600" b="1" dirty="0">
              <a:solidFill>
                <a:prstClr val="white"/>
              </a:solidFill>
            </a:endParaRPr>
          </a:p>
          <a:p>
            <a:pPr algn="ctr"/>
            <a:r>
              <a:rPr lang="en-US" sz="1600" b="1" dirty="0">
                <a:solidFill>
                  <a:prstClr val="white"/>
                </a:solidFill>
              </a:rPr>
              <a:t>Hearings</a:t>
            </a:r>
            <a:endParaRPr lang="nl-BE" sz="1600" b="1" dirty="0">
              <a:solidFill>
                <a:prstClr val="white"/>
              </a:solidFill>
            </a:endParaRPr>
          </a:p>
          <a:p>
            <a:pPr algn="ctr"/>
            <a:endParaRPr lang="nl-BE" sz="1600" b="1" dirty="0">
              <a:solidFill>
                <a:prstClr val="white"/>
              </a:solidFill>
            </a:endParaRPr>
          </a:p>
        </p:txBody>
      </p:sp>
      <p:sp>
        <p:nvSpPr>
          <p:cNvPr id="29" name="Rounded Rectangle 28"/>
          <p:cNvSpPr/>
          <p:nvPr/>
        </p:nvSpPr>
        <p:spPr>
          <a:xfrm>
            <a:off x="3853301" y="5485682"/>
            <a:ext cx="2016752" cy="1069095"/>
          </a:xfrm>
          <a:prstGeom prst="roundRect">
            <a:avLst/>
          </a:prstGeom>
          <a:solidFill>
            <a:srgbClr val="FFC000"/>
          </a:solidFill>
          <a:ln>
            <a:noFill/>
          </a:ln>
          <a:effectLst>
            <a:glow>
              <a:srgbClr val="A0B01E">
                <a:alpha val="0"/>
              </a:srgbClr>
            </a:glow>
            <a:outerShdw blurRad="40000" dist="23000" dir="5400000" rotWithShape="0">
              <a:srgbClr val="000000">
                <a:alpha val="35000"/>
              </a:srgbClr>
            </a:outerShdw>
            <a:softEdge rad="0"/>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r>
              <a:rPr lang="en-GB" sz="1600" b="1" dirty="0" smtClean="0">
                <a:solidFill>
                  <a:srgbClr val="4D4D4D">
                    <a:lumMod val="50000"/>
                  </a:srgbClr>
                </a:solidFill>
              </a:rPr>
              <a:t>Ethics </a:t>
            </a:r>
            <a:r>
              <a:rPr lang="en-GB" sz="1600" b="1" dirty="0">
                <a:solidFill>
                  <a:srgbClr val="4D4D4D">
                    <a:lumMod val="50000"/>
                  </a:srgbClr>
                </a:solidFill>
              </a:rPr>
              <a:t>evaluations </a:t>
            </a:r>
          </a:p>
          <a:p>
            <a:pPr algn="ctr"/>
            <a:r>
              <a:rPr lang="en-GB" sz="1600" b="1" dirty="0">
                <a:solidFill>
                  <a:srgbClr val="4D4D4D">
                    <a:lumMod val="50000"/>
                  </a:srgbClr>
                </a:solidFill>
              </a:rPr>
              <a:t>(in parallel) </a:t>
            </a:r>
            <a:endParaRPr lang="nl-BE" sz="1600" b="1" dirty="0">
              <a:solidFill>
                <a:srgbClr val="4D4D4D">
                  <a:lumMod val="50000"/>
                </a:srgbClr>
              </a:solidFill>
            </a:endParaRPr>
          </a:p>
        </p:txBody>
      </p:sp>
      <p:pic>
        <p:nvPicPr>
          <p:cNvPr id="35" name="Picture 34" descr="C:\Users\costaan\Desktop\BBI logo 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0297"/>
            <a:ext cx="758924" cy="1011899"/>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1331640" y="103188"/>
            <a:ext cx="7658100" cy="1870075"/>
            <a:chOff x="1331640" y="77390"/>
            <a:chExt cx="7658100" cy="1402556"/>
          </a:xfrm>
        </p:grpSpPr>
        <p:graphicFrame>
          <p:nvGraphicFramePr>
            <p:cNvPr id="43" name="Diagram 42"/>
            <p:cNvGraphicFramePr/>
            <p:nvPr>
              <p:extLst>
                <p:ext uri="{D42A27DB-BD31-4B8C-83A1-F6EECF244321}">
                  <p14:modId xmlns:p14="http://schemas.microsoft.com/office/powerpoint/2010/main" val="978680534"/>
                </p:ext>
              </p:extLst>
            </p:nvPr>
          </p:nvGraphicFramePr>
          <p:xfrm>
            <a:off x="1331640" y="77390"/>
            <a:ext cx="7658100" cy="1402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4" name="Rounded Rectangle 6"/>
            <p:cNvSpPr>
              <a:spLocks noChangeArrowheads="1"/>
            </p:cNvSpPr>
            <p:nvPr/>
          </p:nvSpPr>
          <p:spPr bwMode="auto">
            <a:xfrm>
              <a:off x="3491880" y="411510"/>
              <a:ext cx="1800200" cy="718914"/>
            </a:xfrm>
            <a:prstGeom prst="roundRect">
              <a:avLst>
                <a:gd name="adj" fmla="val 16667"/>
              </a:avLst>
            </a:prstGeom>
            <a:noFill/>
            <a:ln w="38100" algn="ctr">
              <a:solidFill>
                <a:srgbClr val="0097C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fontAlgn="base">
                <a:spcBef>
                  <a:spcPct val="0"/>
                </a:spcBef>
                <a:spcAft>
                  <a:spcPct val="0"/>
                </a:spcAft>
              </a:pPr>
              <a:endParaRPr lang="en-US" altLang="en-US" dirty="0">
                <a:solidFill>
                  <a:srgbClr val="FF0000"/>
                </a:solidFill>
              </a:endParaRPr>
            </a:p>
          </p:txBody>
        </p:sp>
      </p:grpSp>
      <p:sp>
        <p:nvSpPr>
          <p:cNvPr id="46" name="Right Arrow 45"/>
          <p:cNvSpPr/>
          <p:nvPr/>
        </p:nvSpPr>
        <p:spPr>
          <a:xfrm flipH="1" flipV="1">
            <a:off x="6011034" y="3605360"/>
            <a:ext cx="502077" cy="257149"/>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ight Arrow 46"/>
          <p:cNvSpPr/>
          <p:nvPr/>
        </p:nvSpPr>
        <p:spPr>
          <a:xfrm rot="5400000" flipH="1" flipV="1">
            <a:off x="7502067" y="4819416"/>
            <a:ext cx="669436" cy="19286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94763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2" presetClass="entr" presetSubtype="4"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ppt_x"/>
                                          </p:val>
                                        </p:tav>
                                        <p:tav tm="100000">
                                          <p:val>
                                            <p:strVal val="#ppt_x"/>
                                          </p:val>
                                        </p:tav>
                                      </p:tavLst>
                                    </p:anim>
                                    <p:anim calcmode="lin" valueType="num">
                                      <p:cBhvr additive="base">
                                        <p:cTn id="71" dur="500" fill="hold"/>
                                        <p:tgtEl>
                                          <p:spTgt spid="36"/>
                                        </p:tgtEl>
                                        <p:attrNameLst>
                                          <p:attrName>ppt_y</p:attrName>
                                        </p:attrNameLst>
                                      </p:cBhvr>
                                      <p:tavLst>
                                        <p:tav tm="0">
                                          <p:val>
                                            <p:strVal val="1+#ppt_h/2"/>
                                          </p:val>
                                        </p:tav>
                                        <p:tav tm="100000">
                                          <p:val>
                                            <p:strVal val="#ppt_y"/>
                                          </p:val>
                                        </p:tav>
                                      </p:tavLst>
                                    </p:anim>
                                  </p:childTnLst>
                                </p:cTn>
                              </p:par>
                              <p:par>
                                <p:cTn id="72" presetID="10" presetClass="entr" presetSubtype="0" fill="hold" nodeType="withEffect">
                                  <p:stCondLst>
                                    <p:cond delay="0"/>
                                  </p:stCondLst>
                                  <p:childTnLst>
                                    <p:set>
                                      <p:cBhvr>
                                        <p:cTn id="73" dur="1" fill="hold">
                                          <p:stCondLst>
                                            <p:cond delay="0"/>
                                          </p:stCondLst>
                                        </p:cTn>
                                        <p:tgtEl>
                                          <p:spTgt spid="1028"/>
                                        </p:tgtEl>
                                        <p:attrNameLst>
                                          <p:attrName>style.visibility</p:attrName>
                                        </p:attrNameLst>
                                      </p:cBhvr>
                                      <p:to>
                                        <p:strVal val="visible"/>
                                      </p:to>
                                    </p:set>
                                    <p:animEffect transition="in" filter="fade">
                                      <p:cBhvr>
                                        <p:cTn id="7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27" grpId="0" animBg="1"/>
      <p:bldP spid="30" grpId="0" animBg="1"/>
      <p:bldP spid="34" grpId="0" animBg="1"/>
      <p:bldP spid="41" grpId="0" animBg="1"/>
      <p:bldP spid="2" grpId="0" animBg="1"/>
      <p:bldP spid="29" grpId="0" animBg="1"/>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7211144" cy="1417638"/>
          </a:xfrm>
        </p:spPr>
        <p:txBody>
          <a:bodyPr>
            <a:normAutofit/>
          </a:bodyPr>
          <a:lstStyle/>
          <a:p>
            <a:r>
              <a:rPr lang="en-GB" sz="3200" dirty="0"/>
              <a:t>Evaluation </a:t>
            </a:r>
            <a:r>
              <a:rPr lang="en-GB" sz="3200" dirty="0" smtClean="0"/>
              <a:t>Criteria</a:t>
            </a:r>
            <a:r>
              <a:rPr lang="en-GB" sz="3200" dirty="0"/>
              <a:t/>
            </a:r>
            <a:br>
              <a:rPr lang="en-GB" sz="3200" dirty="0"/>
            </a:br>
            <a:endParaRPr lang="en-GB" sz="3200"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24</a:t>
            </a:fld>
            <a:endParaRPr lang="nl-BE" dirty="0"/>
          </a:p>
        </p:txBody>
      </p:sp>
      <p:sp>
        <p:nvSpPr>
          <p:cNvPr id="6" name="Rounded Rectangle 5"/>
          <p:cNvSpPr/>
          <p:nvPr/>
        </p:nvSpPr>
        <p:spPr>
          <a:xfrm>
            <a:off x="251520" y="2060848"/>
            <a:ext cx="2592288" cy="936104"/>
          </a:xfrm>
          <a:prstGeom prst="roundRect">
            <a:avLst/>
          </a:prstGeom>
          <a:solidFill>
            <a:srgbClr val="0097CE"/>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dirty="0" smtClean="0">
                <a:solidFill>
                  <a:schemeClr val="bg1"/>
                </a:solidFill>
                <a:latin typeface="Arial" panose="020B0604020202020204" pitchFamily="34" charset="0"/>
                <a:cs typeface="Arial" panose="020B0604020202020204" pitchFamily="34" charset="0"/>
              </a:rPr>
              <a:t>Excellence</a:t>
            </a:r>
          </a:p>
          <a:p>
            <a:pPr algn="ctr"/>
            <a:r>
              <a:rPr lang="en-GB" sz="2800" b="1" i="1" dirty="0">
                <a:solidFill>
                  <a:schemeClr val="accent2">
                    <a:lumMod val="75000"/>
                  </a:schemeClr>
                </a:solidFill>
              </a:rPr>
              <a:t>WHAT?</a:t>
            </a:r>
            <a:endParaRPr lang="en-GB" sz="2800" b="1" dirty="0">
              <a:solidFill>
                <a:schemeClr val="accent2">
                  <a:lumMod val="7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284362" y="4797152"/>
            <a:ext cx="2592288" cy="936104"/>
          </a:xfrm>
          <a:prstGeom prst="roundRect">
            <a:avLst/>
          </a:prstGeom>
          <a:solidFill>
            <a:srgbClr val="0097CE"/>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800" dirty="0" smtClean="0">
              <a:solidFill>
                <a:schemeClr val="bg1"/>
              </a:solidFill>
              <a:latin typeface="Arial" panose="020B0604020202020204" pitchFamily="34" charset="0"/>
              <a:cs typeface="Arial" panose="020B0604020202020204" pitchFamily="34" charset="0"/>
            </a:endParaRPr>
          </a:p>
          <a:p>
            <a:pPr algn="ctr"/>
            <a:r>
              <a:rPr lang="en-US" sz="2800" dirty="0" smtClean="0">
                <a:solidFill>
                  <a:schemeClr val="bg1"/>
                </a:solidFill>
                <a:latin typeface="Arial" panose="020B0604020202020204" pitchFamily="34" charset="0"/>
                <a:cs typeface="Arial" panose="020B0604020202020204" pitchFamily="34" charset="0"/>
              </a:rPr>
              <a:t>Implementation</a:t>
            </a:r>
          </a:p>
          <a:p>
            <a:pPr algn="ctr"/>
            <a:r>
              <a:rPr lang="en-GB" sz="2800" b="1" i="1" dirty="0" smtClean="0">
                <a:solidFill>
                  <a:schemeClr val="accent2">
                    <a:lumMod val="75000"/>
                  </a:schemeClr>
                </a:solidFill>
                <a:latin typeface="Arial" panose="020B0604020202020204" pitchFamily="34" charset="0"/>
                <a:cs typeface="Arial" panose="020B0604020202020204" pitchFamily="34" charset="0"/>
              </a:rPr>
              <a:t>HOW</a:t>
            </a:r>
            <a:r>
              <a:rPr lang="en-GB" sz="2800" b="1" i="1" dirty="0">
                <a:solidFill>
                  <a:schemeClr val="accent2">
                    <a:lumMod val="75000"/>
                  </a:schemeClr>
                </a:solidFill>
                <a:latin typeface="Arial" panose="020B0604020202020204" pitchFamily="34" charset="0"/>
                <a:cs typeface="Arial" panose="020B0604020202020204" pitchFamily="34" charset="0"/>
              </a:rPr>
              <a:t>?</a:t>
            </a:r>
          </a:p>
          <a:p>
            <a:pPr algn="ctr"/>
            <a:endParaRPr lang="en-GB" sz="2800" dirty="0">
              <a:solidFill>
                <a:schemeClr val="bg1"/>
              </a:solidFill>
              <a:latin typeface="Arial" panose="020B0604020202020204" pitchFamily="34" charset="0"/>
              <a:cs typeface="Arial" panose="020B0604020202020204" pitchFamily="34" charset="0"/>
            </a:endParaRPr>
          </a:p>
        </p:txBody>
      </p:sp>
      <p:sp>
        <p:nvSpPr>
          <p:cNvPr id="19" name="Content Placeholder 2"/>
          <p:cNvSpPr txBox="1">
            <a:spLocks/>
          </p:cNvSpPr>
          <p:nvPr/>
        </p:nvSpPr>
        <p:spPr>
          <a:xfrm>
            <a:off x="251520" y="1412776"/>
            <a:ext cx="8496944" cy="67845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A0B01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de-DE" sz="2400" b="1" dirty="0" smtClean="0">
                <a:solidFill>
                  <a:srgbClr val="4D4D4D"/>
                </a:solidFill>
              </a:rPr>
              <a:t>H2020 rules apply: t</a:t>
            </a:r>
            <a:r>
              <a:rPr lang="en-GB" sz="2400" b="1" dirty="0" smtClean="0">
                <a:solidFill>
                  <a:srgbClr val="4D4D4D"/>
                </a:solidFill>
              </a:rPr>
              <a:t>here </a:t>
            </a:r>
            <a:r>
              <a:rPr lang="en-GB" sz="2400" b="1" dirty="0">
                <a:solidFill>
                  <a:srgbClr val="4D4D4D"/>
                </a:solidFill>
              </a:rPr>
              <a:t>are 3 main evaluation criteria</a:t>
            </a:r>
            <a:r>
              <a:rPr lang="de-DE" sz="2400" b="1" dirty="0">
                <a:solidFill>
                  <a:srgbClr val="4D4D4D"/>
                </a:solidFill>
              </a:rPr>
              <a:t/>
            </a:r>
            <a:br>
              <a:rPr lang="de-DE" sz="2400" b="1" dirty="0">
                <a:solidFill>
                  <a:srgbClr val="4D4D4D"/>
                </a:solidFill>
              </a:rPr>
            </a:br>
            <a:endParaRPr lang="en-GB" sz="2400" b="1" dirty="0">
              <a:solidFill>
                <a:srgbClr val="4D4D4D"/>
              </a:solidFill>
            </a:endParaRPr>
          </a:p>
        </p:txBody>
      </p:sp>
      <p:sp>
        <p:nvSpPr>
          <p:cNvPr id="8" name="Rounded Rectangle 7"/>
          <p:cNvSpPr/>
          <p:nvPr/>
        </p:nvSpPr>
        <p:spPr>
          <a:xfrm>
            <a:off x="251520" y="3429000"/>
            <a:ext cx="2592288" cy="936104"/>
          </a:xfrm>
          <a:prstGeom prst="roundRect">
            <a:avLst/>
          </a:prstGeom>
          <a:solidFill>
            <a:srgbClr val="0097CE"/>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800" dirty="0" smtClean="0">
              <a:solidFill>
                <a:schemeClr val="bg1"/>
              </a:solidFill>
              <a:latin typeface="Arial" panose="020B0604020202020204" pitchFamily="34" charset="0"/>
              <a:cs typeface="Arial" panose="020B0604020202020204" pitchFamily="34" charset="0"/>
            </a:endParaRPr>
          </a:p>
          <a:p>
            <a:pPr algn="ctr"/>
            <a:r>
              <a:rPr lang="en-GB" sz="2800" dirty="0" smtClean="0">
                <a:solidFill>
                  <a:schemeClr val="bg1"/>
                </a:solidFill>
                <a:latin typeface="Arial" panose="020B0604020202020204" pitchFamily="34" charset="0"/>
                <a:cs typeface="Arial" panose="020B0604020202020204" pitchFamily="34" charset="0"/>
              </a:rPr>
              <a:t>Impact *</a:t>
            </a:r>
          </a:p>
          <a:p>
            <a:pPr algn="ctr"/>
            <a:r>
              <a:rPr lang="en-GB" sz="2800" b="1" i="1" dirty="0">
                <a:solidFill>
                  <a:schemeClr val="accent2">
                    <a:lumMod val="75000"/>
                  </a:schemeClr>
                </a:solidFill>
                <a:latin typeface="Arial" panose="020B0604020202020204" pitchFamily="34" charset="0"/>
                <a:cs typeface="Arial" panose="020B0604020202020204" pitchFamily="34" charset="0"/>
              </a:rPr>
              <a:t>SO WHAT?</a:t>
            </a:r>
          </a:p>
          <a:p>
            <a:pPr algn="ctr"/>
            <a:endParaRPr lang="en-GB" sz="28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7868045" y="2101420"/>
            <a:ext cx="627864" cy="4557314"/>
          </a:xfrm>
          <a:prstGeom prst="rect">
            <a:avLst/>
          </a:prstGeom>
        </p:spPr>
        <p:txBody>
          <a:bodyPr vert="vert" wrap="square">
            <a:spAutoFit/>
          </a:bodyPr>
          <a:lstStyle/>
          <a:p>
            <a:pPr>
              <a:lnSpc>
                <a:spcPct val="120000"/>
              </a:lnSpc>
              <a:spcBef>
                <a:spcPts val="1200"/>
              </a:spcBef>
              <a:spcAft>
                <a:spcPts val="1200"/>
              </a:spcAft>
            </a:pPr>
            <a:r>
              <a:rPr lang="en-GB" sz="2400" b="1" dirty="0" smtClean="0">
                <a:solidFill>
                  <a:srgbClr val="A0B01E"/>
                </a:solidFill>
                <a:latin typeface="Arial" panose="020B0604020202020204" pitchFamily="34" charset="0"/>
                <a:cs typeface="Arial" panose="020B0604020202020204" pitchFamily="34" charset="0"/>
              </a:rPr>
              <a:t>BBI specific sub-criteria</a:t>
            </a:r>
            <a:endParaRPr lang="en-GB" sz="2400" b="1" dirty="0">
              <a:solidFill>
                <a:srgbClr val="A0B01E"/>
              </a:solidFill>
              <a:latin typeface="Arial" panose="020B0604020202020204" pitchFamily="34" charset="0"/>
              <a:cs typeface="Arial" panose="020B0604020202020204" pitchFamily="34" charset="0"/>
            </a:endParaRPr>
          </a:p>
        </p:txBody>
      </p:sp>
      <p:sp>
        <p:nvSpPr>
          <p:cNvPr id="13" name="Rounded Rectangle 12"/>
          <p:cNvSpPr/>
          <p:nvPr/>
        </p:nvSpPr>
        <p:spPr>
          <a:xfrm>
            <a:off x="3071565" y="1916832"/>
            <a:ext cx="4837260" cy="3918818"/>
          </a:xfrm>
          <a:prstGeom prst="roundRect">
            <a:avLst/>
          </a:prstGeom>
          <a:noFill/>
          <a:ln>
            <a:solidFill>
              <a:srgbClr val="009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Box 2"/>
          <p:cNvSpPr txBox="1"/>
          <p:nvPr/>
        </p:nvSpPr>
        <p:spPr>
          <a:xfrm>
            <a:off x="3407736" y="2325146"/>
            <a:ext cx="4176464" cy="430887"/>
          </a:xfrm>
          <a:prstGeom prst="rect">
            <a:avLst/>
          </a:prstGeom>
          <a:noFill/>
        </p:spPr>
        <p:txBody>
          <a:bodyPr wrap="square" rtlCol="0">
            <a:spAutoFit/>
          </a:bodyPr>
          <a:lstStyle/>
          <a:p>
            <a:r>
              <a:rPr lang="en-GB" sz="2200" dirty="0" smtClean="0">
                <a:solidFill>
                  <a:srgbClr val="4D4D4D"/>
                </a:solidFill>
              </a:rPr>
              <a:t>IA: coverage of the all </a:t>
            </a:r>
            <a:r>
              <a:rPr lang="en-GB" sz="2200" b="1" dirty="0" smtClean="0">
                <a:solidFill>
                  <a:srgbClr val="4D4D4D"/>
                </a:solidFill>
              </a:rPr>
              <a:t>Value Chain</a:t>
            </a:r>
            <a:endParaRPr lang="en-GB" sz="2200" b="1" dirty="0">
              <a:solidFill>
                <a:srgbClr val="4D4D4D"/>
              </a:solidFill>
            </a:endParaRPr>
          </a:p>
        </p:txBody>
      </p:sp>
      <p:sp>
        <p:nvSpPr>
          <p:cNvPr id="11" name="TextBox 10"/>
          <p:cNvSpPr txBox="1"/>
          <p:nvPr/>
        </p:nvSpPr>
        <p:spPr>
          <a:xfrm>
            <a:off x="3353560" y="3152829"/>
            <a:ext cx="4848807" cy="1446550"/>
          </a:xfrm>
          <a:prstGeom prst="rect">
            <a:avLst/>
          </a:prstGeom>
          <a:noFill/>
        </p:spPr>
        <p:txBody>
          <a:bodyPr wrap="square" rtlCol="0">
            <a:spAutoFit/>
          </a:bodyPr>
          <a:lstStyle>
            <a:defPPr>
              <a:defRPr lang="nl-BE"/>
            </a:defPPr>
            <a:lvl1pPr>
              <a:defRPr sz="2200">
                <a:solidFill>
                  <a:srgbClr val="4D4D4D"/>
                </a:solidFill>
              </a:defRPr>
            </a:lvl1pPr>
          </a:lstStyle>
          <a:p>
            <a:r>
              <a:rPr lang="en-GB" dirty="0" smtClean="0"/>
              <a:t>RIA/IA</a:t>
            </a:r>
            <a:r>
              <a:rPr lang="en-GB" dirty="0"/>
              <a:t>: Extent to which </a:t>
            </a:r>
            <a:r>
              <a:rPr lang="en-GB" b="1" dirty="0"/>
              <a:t>consortium contribution</a:t>
            </a:r>
            <a:r>
              <a:rPr lang="en-GB" dirty="0"/>
              <a:t>, including additional investment, will help maximising the impact of the action</a:t>
            </a:r>
          </a:p>
        </p:txBody>
      </p:sp>
      <p:sp>
        <p:nvSpPr>
          <p:cNvPr id="12" name="TextBox 11"/>
          <p:cNvSpPr txBox="1"/>
          <p:nvPr/>
        </p:nvSpPr>
        <p:spPr>
          <a:xfrm>
            <a:off x="3407736" y="4599379"/>
            <a:ext cx="4680520" cy="1260345"/>
          </a:xfrm>
          <a:prstGeom prst="rect">
            <a:avLst/>
          </a:prstGeom>
          <a:noFill/>
        </p:spPr>
        <p:txBody>
          <a:bodyPr wrap="square" rtlCol="0">
            <a:spAutoFit/>
          </a:bodyPr>
          <a:lstStyle/>
          <a:p>
            <a:pPr>
              <a:lnSpc>
                <a:spcPct val="115000"/>
              </a:lnSpc>
              <a:spcAft>
                <a:spcPts val="1000"/>
              </a:spcAft>
              <a:defRPr/>
            </a:pPr>
            <a:r>
              <a:rPr lang="en-GB" sz="2200" dirty="0" smtClean="0">
                <a:solidFill>
                  <a:srgbClr val="4D4D4D"/>
                </a:solidFill>
              </a:rPr>
              <a:t>IA: Soundness </a:t>
            </a:r>
            <a:r>
              <a:rPr lang="en-GB" sz="2200" dirty="0">
                <a:solidFill>
                  <a:srgbClr val="4D4D4D"/>
                </a:solidFill>
              </a:rPr>
              <a:t>of the </a:t>
            </a:r>
            <a:r>
              <a:rPr lang="en-GB" sz="2200" b="1" dirty="0" smtClean="0">
                <a:solidFill>
                  <a:srgbClr val="4D4D4D"/>
                </a:solidFill>
              </a:rPr>
              <a:t>business case and business plan </a:t>
            </a:r>
            <a:br>
              <a:rPr lang="en-GB" sz="2200" b="1" dirty="0" smtClean="0">
                <a:solidFill>
                  <a:srgbClr val="4D4D4D"/>
                </a:solidFill>
              </a:rPr>
            </a:br>
            <a:r>
              <a:rPr lang="en-GB" sz="2200" dirty="0" smtClean="0">
                <a:solidFill>
                  <a:srgbClr val="4D4D4D"/>
                </a:solidFill>
              </a:rPr>
              <a:t>IA: </a:t>
            </a:r>
            <a:r>
              <a:rPr lang="en-GB" sz="2200" b="1" dirty="0" smtClean="0">
                <a:solidFill>
                  <a:srgbClr val="4D4D4D"/>
                </a:solidFill>
              </a:rPr>
              <a:t>TRL</a:t>
            </a:r>
            <a:endParaRPr lang="en-GB" sz="2200" b="1" dirty="0">
              <a:solidFill>
                <a:srgbClr val="4D4D4D"/>
              </a:solidFill>
            </a:endParaRPr>
          </a:p>
        </p:txBody>
      </p:sp>
      <p:cxnSp>
        <p:nvCxnSpPr>
          <p:cNvPr id="14" name="Straight Arrow Connector 13"/>
          <p:cNvCxnSpPr/>
          <p:nvPr/>
        </p:nvCxnSpPr>
        <p:spPr>
          <a:xfrm>
            <a:off x="3071565" y="25289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p:cNvCxnSpPr>
          <p:nvPr/>
        </p:nvCxnSpPr>
        <p:spPr>
          <a:xfrm>
            <a:off x="2843808" y="2528900"/>
            <a:ext cx="509752" cy="0"/>
          </a:xfrm>
          <a:prstGeom prst="straightConnector1">
            <a:avLst/>
          </a:prstGeom>
          <a:ln w="57150">
            <a:solidFill>
              <a:srgbClr val="A0B01E"/>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43808" y="3645024"/>
            <a:ext cx="509752" cy="0"/>
          </a:xfrm>
          <a:prstGeom prst="straightConnector1">
            <a:avLst/>
          </a:prstGeom>
          <a:ln w="57150">
            <a:solidFill>
              <a:srgbClr val="A0B01E"/>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7984" y="5013176"/>
            <a:ext cx="509752" cy="0"/>
          </a:xfrm>
          <a:prstGeom prst="straightConnector1">
            <a:avLst/>
          </a:prstGeom>
          <a:ln w="57150">
            <a:solidFill>
              <a:srgbClr val="A0B01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3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3528" y="2159325"/>
            <a:ext cx="3960440" cy="5302123"/>
          </a:xfrm>
        </p:spPr>
        <p:txBody>
          <a:bodyPr/>
          <a:lstStyle/>
          <a:p>
            <a:r>
              <a:rPr lang="nl-BE" sz="2400" b="1" dirty="0" smtClean="0">
                <a:solidFill>
                  <a:schemeClr val="accent4"/>
                </a:solidFill>
              </a:rPr>
              <a:t>SCORES</a:t>
            </a:r>
            <a:r>
              <a:rPr lang="nl-BE" sz="2400" b="1" dirty="0">
                <a:solidFill>
                  <a:schemeClr val="accent4"/>
                </a:solidFill>
              </a:rPr>
              <a:t> </a:t>
            </a:r>
            <a:endParaRPr lang="nl-BE" sz="2400" b="1" dirty="0" smtClean="0">
              <a:solidFill>
                <a:schemeClr val="accent4"/>
              </a:solidFill>
            </a:endParaRPr>
          </a:p>
          <a:p>
            <a:r>
              <a:rPr lang="en-US" dirty="0" smtClean="0">
                <a:solidFill>
                  <a:schemeClr val="accent4"/>
                </a:solidFill>
              </a:rPr>
              <a:t>0</a:t>
            </a:r>
            <a:r>
              <a:rPr lang="en-US" sz="1050" dirty="0" smtClean="0"/>
              <a:t> </a:t>
            </a:r>
            <a:r>
              <a:rPr lang="en-US" dirty="0"/>
              <a:t>Proposal does not meet the criterion at all or cannot be assessed due to missing or  incomplete </a:t>
            </a:r>
            <a:r>
              <a:rPr lang="en-US" dirty="0" smtClean="0"/>
              <a:t>information</a:t>
            </a:r>
            <a:endParaRPr lang="nl-BE" dirty="0"/>
          </a:p>
          <a:p>
            <a:r>
              <a:rPr lang="nl-BE" dirty="0">
                <a:solidFill>
                  <a:schemeClr val="accent4"/>
                </a:solidFill>
              </a:rPr>
              <a:t>1 </a:t>
            </a:r>
            <a:r>
              <a:rPr lang="nl-BE" dirty="0"/>
              <a:t>Poor – serious weaknesses</a:t>
            </a:r>
          </a:p>
          <a:p>
            <a:r>
              <a:rPr lang="en-US" dirty="0">
                <a:solidFill>
                  <a:schemeClr val="accent4"/>
                </a:solidFill>
              </a:rPr>
              <a:t>2</a:t>
            </a:r>
            <a:r>
              <a:rPr lang="en-US" sz="1050" dirty="0"/>
              <a:t> </a:t>
            </a:r>
            <a:r>
              <a:rPr lang="en-US" dirty="0"/>
              <a:t>Fair – goes some way to meeting criterion, but with significant weaknesses</a:t>
            </a:r>
            <a:endParaRPr lang="nl-BE" dirty="0"/>
          </a:p>
          <a:p>
            <a:r>
              <a:rPr lang="en-US" dirty="0">
                <a:solidFill>
                  <a:schemeClr val="accent4"/>
                </a:solidFill>
              </a:rPr>
              <a:t>3</a:t>
            </a:r>
            <a:r>
              <a:rPr lang="en-US" sz="1050" dirty="0"/>
              <a:t> </a:t>
            </a:r>
            <a:r>
              <a:rPr lang="en-US" dirty="0">
                <a:solidFill>
                  <a:srgbClr val="0097CE"/>
                </a:solidFill>
              </a:rPr>
              <a:t>Good – but with a number of shortcomings</a:t>
            </a:r>
            <a:endParaRPr lang="nl-BE" dirty="0">
              <a:solidFill>
                <a:srgbClr val="0097CE"/>
              </a:solidFill>
            </a:endParaRPr>
          </a:p>
          <a:p>
            <a:r>
              <a:rPr lang="en-US" dirty="0">
                <a:solidFill>
                  <a:schemeClr val="accent4"/>
                </a:solidFill>
              </a:rPr>
              <a:t>4</a:t>
            </a:r>
            <a:r>
              <a:rPr lang="en-US" sz="1050" dirty="0"/>
              <a:t> </a:t>
            </a:r>
            <a:r>
              <a:rPr lang="en-US" dirty="0">
                <a:solidFill>
                  <a:srgbClr val="0097CE"/>
                </a:solidFill>
              </a:rPr>
              <a:t>Very good – but with a small number of shortcomings</a:t>
            </a:r>
            <a:endParaRPr lang="nl-BE" dirty="0">
              <a:solidFill>
                <a:srgbClr val="0097CE"/>
              </a:solidFill>
            </a:endParaRPr>
          </a:p>
          <a:p>
            <a:pPr lvl="0"/>
            <a:r>
              <a:rPr lang="en-US" dirty="0">
                <a:solidFill>
                  <a:schemeClr val="accent4"/>
                </a:solidFill>
              </a:rPr>
              <a:t>5 </a:t>
            </a:r>
            <a:r>
              <a:rPr lang="en-US" dirty="0"/>
              <a:t>Excellent – meets criterion in every relevant respect. </a:t>
            </a:r>
            <a:r>
              <a:rPr lang="nl-BE" dirty="0"/>
              <a:t>Any shortcomings are </a:t>
            </a:r>
            <a:r>
              <a:rPr lang="nl-BE" dirty="0" smtClean="0"/>
              <a:t>minor</a:t>
            </a:r>
            <a:endParaRPr lang="nl-BE" dirty="0"/>
          </a:p>
        </p:txBody>
      </p:sp>
      <p:sp>
        <p:nvSpPr>
          <p:cNvPr id="6" name="Title 1"/>
          <p:cNvSpPr>
            <a:spLocks noGrp="1"/>
          </p:cNvSpPr>
          <p:nvPr>
            <p:ph type="title"/>
          </p:nvPr>
        </p:nvSpPr>
        <p:spPr>
          <a:xfrm>
            <a:off x="2430463" y="585788"/>
            <a:ext cx="5486400" cy="566739"/>
          </a:xfrm>
        </p:spPr>
        <p:txBody>
          <a:bodyPr/>
          <a:lstStyle/>
          <a:p>
            <a:pPr>
              <a:spcBef>
                <a:spcPct val="20000"/>
              </a:spcBef>
            </a:pPr>
            <a:r>
              <a:rPr lang="en-US" sz="3600" b="0" dirty="0">
                <a:latin typeface="Calibri" pitchFamily="34" charset="0"/>
                <a:ea typeface="+mn-ea"/>
                <a:cs typeface="+mn-cs"/>
              </a:rPr>
              <a:t/>
            </a:r>
            <a:br>
              <a:rPr lang="en-US" sz="3600" b="0" dirty="0">
                <a:latin typeface="Calibri" pitchFamily="34" charset="0"/>
                <a:ea typeface="+mn-ea"/>
                <a:cs typeface="+mn-cs"/>
              </a:rPr>
            </a:br>
            <a:endParaRPr lang="en-US" sz="2400" dirty="0">
              <a:solidFill>
                <a:schemeClr val="accent4"/>
              </a:solidFill>
              <a:latin typeface="+mn-lt"/>
              <a:ea typeface="+mn-ea"/>
              <a:cs typeface="+mn-cs"/>
            </a:endParaRPr>
          </a:p>
        </p:txBody>
      </p:sp>
      <p:pic>
        <p:nvPicPr>
          <p:cNvPr id="7" name="Picture 6" descr="C:\Users\costaan\Desktop\BBI logo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297"/>
            <a:ext cx="758924" cy="10118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331640" y="103188"/>
            <a:ext cx="7658100" cy="1870075"/>
            <a:chOff x="1331640" y="77390"/>
            <a:chExt cx="7658100" cy="1402556"/>
          </a:xfrm>
        </p:grpSpPr>
        <p:graphicFrame>
          <p:nvGraphicFramePr>
            <p:cNvPr id="15" name="Diagram 14"/>
            <p:cNvGraphicFramePr/>
            <p:nvPr>
              <p:extLst>
                <p:ext uri="{D42A27DB-BD31-4B8C-83A1-F6EECF244321}">
                  <p14:modId xmlns:p14="http://schemas.microsoft.com/office/powerpoint/2010/main" val="1811599799"/>
                </p:ext>
              </p:extLst>
            </p:nvPr>
          </p:nvGraphicFramePr>
          <p:xfrm>
            <a:off x="1331640" y="77390"/>
            <a:ext cx="7658100" cy="1402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ounded Rectangle 6"/>
            <p:cNvSpPr>
              <a:spLocks noChangeArrowheads="1"/>
            </p:cNvSpPr>
            <p:nvPr/>
          </p:nvSpPr>
          <p:spPr bwMode="auto">
            <a:xfrm>
              <a:off x="3491880" y="411510"/>
              <a:ext cx="1800200" cy="718914"/>
            </a:xfrm>
            <a:prstGeom prst="roundRect">
              <a:avLst>
                <a:gd name="adj" fmla="val 16667"/>
              </a:avLst>
            </a:prstGeom>
            <a:noFill/>
            <a:ln w="38100" algn="ctr">
              <a:solidFill>
                <a:srgbClr val="0097C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fontAlgn="base">
                <a:spcBef>
                  <a:spcPct val="0"/>
                </a:spcBef>
                <a:spcAft>
                  <a:spcPct val="0"/>
                </a:spcAft>
              </a:pPr>
              <a:endParaRPr lang="en-US" altLang="en-US" dirty="0">
                <a:solidFill>
                  <a:srgbClr val="FF0000"/>
                </a:solidFill>
              </a:endParaRPr>
            </a:p>
          </p:txBody>
        </p:sp>
      </p:grpSp>
      <p:sp>
        <p:nvSpPr>
          <p:cNvPr id="18" name="Text Placeholder 3"/>
          <p:cNvSpPr txBox="1">
            <a:spLocks/>
          </p:cNvSpPr>
          <p:nvPr/>
        </p:nvSpPr>
        <p:spPr bwMode="auto">
          <a:xfrm>
            <a:off x="5004048" y="2372884"/>
            <a:ext cx="3816424" cy="5302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400" kern="1200">
                <a:solidFill>
                  <a:srgbClr val="4D4D4D"/>
                </a:solidFill>
                <a:latin typeface="+mn-lt"/>
                <a:ea typeface="+mn-ea"/>
                <a:cs typeface="+mn-cs"/>
              </a:defRPr>
            </a:lvl1pPr>
            <a:lvl2pPr marL="457200" indent="0" algn="l" rtl="0" eaLnBrk="1" fontAlgn="base" hangingPunct="1">
              <a:spcBef>
                <a:spcPct val="20000"/>
              </a:spcBef>
              <a:spcAft>
                <a:spcPct val="0"/>
              </a:spcAft>
              <a:buFont typeface="Arial" charset="0"/>
              <a:buNone/>
              <a:defRPr sz="1200"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charset="0"/>
              <a:buNone/>
              <a:defRPr sz="10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900"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b="1" dirty="0" smtClean="0">
                <a:solidFill>
                  <a:srgbClr val="A0B01E"/>
                </a:solidFill>
              </a:rPr>
              <a:t>Four </a:t>
            </a:r>
            <a:r>
              <a:rPr lang="en-GB" sz="2400" b="1" dirty="0" smtClean="0">
                <a:solidFill>
                  <a:srgbClr val="A0B01E"/>
                </a:solidFill>
              </a:rPr>
              <a:t>thresholds</a:t>
            </a:r>
            <a:endParaRPr lang="en-US" sz="2400" b="1" dirty="0" smtClean="0">
              <a:solidFill>
                <a:srgbClr val="A0B01E"/>
              </a:solidFill>
            </a:endParaRPr>
          </a:p>
          <a:p>
            <a:pPr marL="285750" indent="-285750">
              <a:buFont typeface="Arial" panose="020B0604020202020204" pitchFamily="34" charset="0"/>
              <a:buChar char="•"/>
            </a:pPr>
            <a:r>
              <a:rPr lang="en-GB" dirty="0" smtClean="0"/>
              <a:t>Excellence score = min. </a:t>
            </a:r>
            <a:r>
              <a:rPr lang="en-GB" dirty="0" smtClean="0">
                <a:solidFill>
                  <a:srgbClr val="0097CE"/>
                </a:solidFill>
              </a:rPr>
              <a:t>3</a:t>
            </a:r>
            <a:r>
              <a:rPr lang="en-GB" dirty="0" smtClean="0"/>
              <a:t>/5</a:t>
            </a:r>
          </a:p>
          <a:p>
            <a:pPr marL="285750" indent="-285750">
              <a:buFont typeface="Arial" panose="020B0604020202020204" pitchFamily="34" charset="0"/>
              <a:buChar char="•"/>
            </a:pPr>
            <a:r>
              <a:rPr lang="en-GB" dirty="0" smtClean="0"/>
              <a:t>Implementation score = min. </a:t>
            </a:r>
            <a:r>
              <a:rPr lang="en-GB" dirty="0" smtClean="0">
                <a:solidFill>
                  <a:srgbClr val="0097CE"/>
                </a:solidFill>
              </a:rPr>
              <a:t>3</a:t>
            </a:r>
            <a:r>
              <a:rPr lang="en-GB" dirty="0" smtClean="0"/>
              <a:t>/5</a:t>
            </a:r>
            <a:endParaRPr lang="en-GB" dirty="0" smtClean="0">
              <a:solidFill>
                <a:srgbClr val="0097CE"/>
              </a:solidFill>
            </a:endParaRPr>
          </a:p>
          <a:p>
            <a:pPr marL="285750" indent="-285750">
              <a:buFont typeface="Arial" panose="020B0604020202020204" pitchFamily="34" charset="0"/>
              <a:buChar char="•"/>
            </a:pPr>
            <a:r>
              <a:rPr lang="en-GB" dirty="0" smtClean="0"/>
              <a:t>Impact score = min. </a:t>
            </a:r>
            <a:r>
              <a:rPr lang="en-GB" dirty="0" smtClean="0">
                <a:solidFill>
                  <a:srgbClr val="0097CE"/>
                </a:solidFill>
              </a:rPr>
              <a:t>4</a:t>
            </a:r>
            <a:r>
              <a:rPr lang="en-GB" dirty="0" smtClean="0"/>
              <a:t>/5</a:t>
            </a:r>
          </a:p>
          <a:p>
            <a:pPr marL="285750" indent="-285750">
              <a:buFont typeface="Arial" panose="020B0604020202020204" pitchFamily="34" charset="0"/>
              <a:buChar char="•"/>
            </a:pPr>
            <a:r>
              <a:rPr lang="en-GB" dirty="0" smtClean="0"/>
              <a:t>The sum of the three individual scores = min. 11/15</a:t>
            </a:r>
          </a:p>
          <a:p>
            <a:pPr marL="285750" indent="-285750">
              <a:buFont typeface="Arial" panose="020B0604020202020204" pitchFamily="34" charset="0"/>
              <a:buChar char="•"/>
            </a:pPr>
            <a:endParaRPr lang="en-GB" dirty="0" smtClean="0"/>
          </a:p>
          <a:p>
            <a:r>
              <a:rPr lang="en-GB" sz="1200" b="1" dirty="0" smtClean="0"/>
              <a:t>For Innovation actions, to determine the ranking, the score for the </a:t>
            </a:r>
            <a:r>
              <a:rPr lang="en-GB" sz="1600" b="1" dirty="0" smtClean="0">
                <a:solidFill>
                  <a:srgbClr val="FF0000"/>
                </a:solidFill>
              </a:rPr>
              <a:t>criterion ‘impact’ will be given a weighting of 1.5</a:t>
            </a:r>
            <a:endParaRPr lang="nl-BE" sz="1200" b="1" dirty="0" smtClean="0">
              <a:solidFill>
                <a:srgbClr val="FF0000"/>
              </a:solidFill>
            </a:endParaRPr>
          </a:p>
          <a:p>
            <a:endParaRPr lang="en-US" dirty="0" smtClean="0"/>
          </a:p>
          <a:p>
            <a:endParaRPr lang="en-US" dirty="0"/>
          </a:p>
        </p:txBody>
      </p:sp>
    </p:spTree>
    <p:extLst>
      <p:ext uri="{BB962C8B-B14F-4D97-AF65-F5344CB8AC3E}">
        <p14:creationId xmlns:p14="http://schemas.microsoft.com/office/powerpoint/2010/main" val="3310680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30463" y="585787"/>
            <a:ext cx="5486400" cy="566738"/>
          </a:xfrm>
        </p:spPr>
        <p:txBody>
          <a:bodyPr>
            <a:normAutofit fontScale="90000"/>
          </a:bodyPr>
          <a:lstStyle/>
          <a:p>
            <a:pPr>
              <a:spcBef>
                <a:spcPct val="20000"/>
              </a:spcBef>
            </a:pPr>
            <a:r>
              <a:rPr lang="en-US" sz="3600" b="0" dirty="0">
                <a:latin typeface="Calibri" pitchFamily="34" charset="0"/>
                <a:ea typeface="+mn-ea"/>
                <a:cs typeface="+mn-cs"/>
              </a:rPr>
              <a:t/>
            </a:r>
            <a:br>
              <a:rPr lang="en-US" sz="3600" b="0" dirty="0">
                <a:latin typeface="Calibri" pitchFamily="34" charset="0"/>
                <a:ea typeface="+mn-ea"/>
                <a:cs typeface="+mn-cs"/>
              </a:rPr>
            </a:br>
            <a:endParaRPr lang="en-US" sz="2400" dirty="0">
              <a:solidFill>
                <a:schemeClr val="accent4"/>
              </a:solidFill>
              <a:latin typeface="+mn-lt"/>
              <a:ea typeface="+mn-ea"/>
              <a:cs typeface="+mn-cs"/>
            </a:endParaRPr>
          </a:p>
        </p:txBody>
      </p:sp>
      <p:sp>
        <p:nvSpPr>
          <p:cNvPr id="3" name="Rectangle 2"/>
          <p:cNvSpPr/>
          <p:nvPr/>
        </p:nvSpPr>
        <p:spPr>
          <a:xfrm>
            <a:off x="611560" y="102635"/>
            <a:ext cx="7837486" cy="584775"/>
          </a:xfrm>
          <a:prstGeom prst="rect">
            <a:avLst/>
          </a:prstGeom>
        </p:spPr>
        <p:txBody>
          <a:bodyPr wrap="square">
            <a:spAutoFit/>
          </a:bodyPr>
          <a:lstStyle/>
          <a:p>
            <a:pPr algn="ctr"/>
            <a:r>
              <a:rPr lang="en-US" sz="3200" dirty="0">
                <a:solidFill>
                  <a:srgbClr val="0097CE"/>
                </a:solidFill>
                <a:latin typeface="Arial" panose="020B0604020202020204" pitchFamily="34" charset="0"/>
                <a:ea typeface="+mj-ea"/>
                <a:cs typeface="Arial" panose="020B0604020202020204" pitchFamily="34" charset="0"/>
              </a:rPr>
              <a:t>Evaluation </a:t>
            </a:r>
            <a:r>
              <a:rPr lang="en-US" sz="3200" dirty="0" smtClean="0">
                <a:solidFill>
                  <a:srgbClr val="0097CE"/>
                </a:solidFill>
                <a:latin typeface="Arial" panose="020B0604020202020204" pitchFamily="34" charset="0"/>
                <a:ea typeface="+mj-ea"/>
                <a:cs typeface="Arial" panose="020B0604020202020204" pitchFamily="34" charset="0"/>
              </a:rPr>
              <a:t>Criteria</a:t>
            </a:r>
            <a:endParaRPr lang="nl-BE" sz="1400" b="1" dirty="0">
              <a:solidFill>
                <a:srgbClr val="4D4D4D"/>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643032492"/>
              </p:ext>
            </p:extLst>
          </p:nvPr>
        </p:nvGraphicFramePr>
        <p:xfrm>
          <a:off x="0" y="692696"/>
          <a:ext cx="9170240" cy="6169382"/>
        </p:xfrm>
        <a:graphic>
          <a:graphicData uri="http://schemas.openxmlformats.org/drawingml/2006/table">
            <a:tbl>
              <a:tblPr firstRow="1" bandRow="1">
                <a:tableStyleId>{5C22544A-7EE6-4342-B048-85BDC9FD1C3A}</a:tableStyleId>
              </a:tblPr>
              <a:tblGrid>
                <a:gridCol w="2736281"/>
                <a:gridCol w="3771630"/>
                <a:gridCol w="2662329"/>
              </a:tblGrid>
              <a:tr h="504056">
                <a:tc>
                  <a:txBody>
                    <a:bodyPr/>
                    <a:lstStyle/>
                    <a:p>
                      <a:pPr marL="0" algn="ctr" defTabSz="914400" rtl="0" eaLnBrk="1" latinLnBrk="0" hangingPunct="1">
                        <a:lnSpc>
                          <a:spcPct val="115000"/>
                        </a:lnSpc>
                        <a:spcAft>
                          <a:spcPts val="1000"/>
                        </a:spcAft>
                      </a:pPr>
                      <a:r>
                        <a:rPr lang="en-GB" sz="24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EXCELLENCE</a:t>
                      </a:r>
                    </a:p>
                  </a:txBody>
                  <a:tcPr marL="62821" marR="62821" marT="0" marB="0" anchor="ctr">
                    <a:solidFill>
                      <a:schemeClr val="accent6">
                        <a:lumMod val="40000"/>
                        <a:lumOff val="60000"/>
                      </a:schemeClr>
                    </a:solidFill>
                  </a:tcPr>
                </a:tc>
                <a:tc>
                  <a:txBody>
                    <a:bodyPr/>
                    <a:lstStyle/>
                    <a:p>
                      <a:pPr marL="0" algn="ctr" defTabSz="914400" rtl="0" eaLnBrk="1" latinLnBrk="0" hangingPunct="1">
                        <a:lnSpc>
                          <a:spcPct val="115000"/>
                        </a:lnSpc>
                        <a:spcAft>
                          <a:spcPts val="1000"/>
                        </a:spcAft>
                      </a:pPr>
                      <a:r>
                        <a:rPr lang="en-GB" sz="24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IMPACT</a:t>
                      </a:r>
                    </a:p>
                  </a:txBody>
                  <a:tcPr marL="62821" marR="62821" marT="0" marB="0" anchor="ctr">
                    <a:solidFill>
                      <a:schemeClr val="accent4">
                        <a:lumMod val="40000"/>
                        <a:lumOff val="60000"/>
                      </a:schemeClr>
                    </a:solidFill>
                  </a:tcPr>
                </a:tc>
                <a:tc>
                  <a:txBody>
                    <a:bodyPr/>
                    <a:lstStyle/>
                    <a:p>
                      <a:pPr marL="0" algn="ctr" defTabSz="914400" rtl="0" eaLnBrk="1" latinLnBrk="0" hangingPunct="1">
                        <a:lnSpc>
                          <a:spcPct val="115000"/>
                        </a:lnSpc>
                        <a:spcAft>
                          <a:spcPts val="1000"/>
                        </a:spcAft>
                      </a:pPr>
                      <a:r>
                        <a:rPr lang="en-GB" sz="22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IMPLEMENTATION</a:t>
                      </a:r>
                      <a:endParaRPr lang="nl-BE" sz="2200" b="1"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2821" marR="62821" marT="0" marB="0" anchor="ctr">
                    <a:solidFill>
                      <a:schemeClr val="tx2">
                        <a:lumMod val="40000"/>
                        <a:lumOff val="60000"/>
                      </a:schemeClr>
                    </a:solidFill>
                  </a:tcPr>
                </a:tc>
              </a:tr>
              <a:tr h="5665326">
                <a:tc>
                  <a:txBody>
                    <a:bodyPr/>
                    <a:lstStyle/>
                    <a:p>
                      <a:pPr marL="0" indent="-285750" algn="l" defTabSz="914400" rtl="0" eaLnBrk="1" latinLnBrk="0" hangingPunct="1">
                        <a:lnSpc>
                          <a:spcPct val="115000"/>
                        </a:lnSpc>
                        <a:spcAft>
                          <a:spcPts val="1000"/>
                        </a:spcAft>
                        <a:buFont typeface="Arial" panose="020B0604020202020204" pitchFamily="34" charset="0"/>
                        <a:buChar char="•"/>
                      </a:pPr>
                      <a:r>
                        <a:rPr lang="en-GB" sz="1800" b="1" kern="1200" dirty="0" smtClean="0">
                          <a:solidFill>
                            <a:srgbClr val="4D4D4D"/>
                          </a:solidFill>
                          <a:latin typeface="Arial" panose="020B0604020202020204" pitchFamily="34" charset="0"/>
                          <a:ea typeface="+mn-ea"/>
                          <a:cs typeface="Arial" panose="020B0604020202020204" pitchFamily="34" charset="0"/>
                        </a:rPr>
                        <a:t>Clarity of the objectives</a:t>
                      </a:r>
                    </a:p>
                    <a:p>
                      <a:pPr marL="0" indent="-285750" algn="l" defTabSz="914400" rtl="0" eaLnBrk="1" latinLnBrk="0" hangingPunct="1">
                        <a:lnSpc>
                          <a:spcPct val="115000"/>
                        </a:lnSpc>
                        <a:spcAft>
                          <a:spcPts val="1000"/>
                        </a:spcAft>
                        <a:buFont typeface="Arial" panose="020B0604020202020204" pitchFamily="34" charset="0"/>
                        <a:buChar char="•"/>
                      </a:pPr>
                      <a:r>
                        <a:rPr lang="en-GB" sz="1800" b="1" kern="1200" dirty="0" smtClean="0">
                          <a:solidFill>
                            <a:srgbClr val="4D4D4D"/>
                          </a:solidFill>
                          <a:latin typeface="Arial" panose="020B0604020202020204" pitchFamily="34" charset="0"/>
                          <a:ea typeface="+mn-ea"/>
                          <a:cs typeface="Arial" panose="020B0604020202020204" pitchFamily="34" charset="0"/>
                        </a:rPr>
                        <a:t>Credibility of the approach</a:t>
                      </a:r>
                      <a:endParaRPr lang="nl-BE" sz="1800" b="1" kern="1200" dirty="0">
                        <a:solidFill>
                          <a:srgbClr val="4D4D4D"/>
                        </a:solidFill>
                        <a:latin typeface="Arial" panose="020B0604020202020204" pitchFamily="34" charset="0"/>
                        <a:ea typeface="+mn-ea"/>
                        <a:cs typeface="Arial" panose="020B0604020202020204" pitchFamily="34" charset="0"/>
                      </a:endParaRPr>
                    </a:p>
                    <a:p>
                      <a:pPr marL="0" indent="-285750" algn="l" defTabSz="914400" rtl="0" eaLnBrk="1" latinLnBrk="0" hangingPunct="1">
                        <a:lnSpc>
                          <a:spcPct val="115000"/>
                        </a:lnSpc>
                        <a:spcAft>
                          <a:spcPts val="1000"/>
                        </a:spcAft>
                        <a:buFont typeface="Arial" panose="020B0604020202020204" pitchFamily="34" charset="0"/>
                        <a:buChar char="•"/>
                      </a:pPr>
                      <a:r>
                        <a:rPr lang="en-GB" sz="1800" b="1" kern="1200" dirty="0">
                          <a:solidFill>
                            <a:srgbClr val="4D4D4D"/>
                          </a:solidFill>
                          <a:latin typeface="Arial" panose="020B0604020202020204" pitchFamily="34" charset="0"/>
                          <a:ea typeface="+mn-ea"/>
                          <a:cs typeface="Arial" panose="020B0604020202020204" pitchFamily="34" charset="0"/>
                        </a:rPr>
                        <a:t>Soundness of the </a:t>
                      </a:r>
                      <a:r>
                        <a:rPr lang="en-GB" sz="1800" b="1" kern="1200" dirty="0" smtClean="0">
                          <a:solidFill>
                            <a:srgbClr val="4D4D4D"/>
                          </a:solidFill>
                          <a:latin typeface="Arial" panose="020B0604020202020204" pitchFamily="34" charset="0"/>
                          <a:ea typeface="+mn-ea"/>
                          <a:cs typeface="Arial" panose="020B0604020202020204" pitchFamily="34" charset="0"/>
                        </a:rPr>
                        <a:t>concept</a:t>
                      </a:r>
                      <a:endParaRPr lang="nl-BE" sz="1800" b="1" kern="1200" dirty="0">
                        <a:solidFill>
                          <a:srgbClr val="4D4D4D"/>
                        </a:solidFill>
                        <a:latin typeface="Arial" panose="020B0604020202020204" pitchFamily="34" charset="0"/>
                        <a:ea typeface="+mn-ea"/>
                        <a:cs typeface="Arial" panose="020B0604020202020204" pitchFamily="34" charset="0"/>
                      </a:endParaRPr>
                    </a:p>
                    <a:p>
                      <a:pPr marL="0" indent="-285750" algn="l" defTabSz="914400" rtl="0" eaLnBrk="1" latinLnBrk="0" hangingPunct="1">
                        <a:lnSpc>
                          <a:spcPct val="115000"/>
                        </a:lnSpc>
                        <a:spcAft>
                          <a:spcPts val="1000"/>
                        </a:spcAft>
                        <a:buFont typeface="Arial" panose="020B0604020202020204" pitchFamily="34" charset="0"/>
                        <a:buChar char="•"/>
                      </a:pPr>
                      <a:r>
                        <a:rPr lang="en-US" sz="1800" b="1" kern="1200" dirty="0" smtClean="0">
                          <a:solidFill>
                            <a:srgbClr val="C00000"/>
                          </a:solidFill>
                          <a:latin typeface="Arial" panose="020B0604020202020204" pitchFamily="34" charset="0"/>
                          <a:ea typeface="+mn-ea"/>
                          <a:cs typeface="Arial" panose="020B0604020202020204" pitchFamily="34" charset="0"/>
                        </a:rPr>
                        <a:t>Ambition , innovation potential, beyond the state of the art  (RIA-IA) </a:t>
                      </a:r>
                    </a:p>
                    <a:p>
                      <a:pPr marL="0" indent="-285750" algn="l" defTabSz="914400" rtl="0" eaLnBrk="1" latinLnBrk="0" hangingPunct="1">
                        <a:lnSpc>
                          <a:spcPct val="115000"/>
                        </a:lnSpc>
                        <a:spcAft>
                          <a:spcPts val="1000"/>
                        </a:spcAft>
                        <a:buFont typeface="Arial" panose="020B0604020202020204" pitchFamily="34" charset="0"/>
                        <a:buChar char="•"/>
                      </a:pPr>
                      <a:r>
                        <a:rPr lang="en-US" sz="1800" b="1" kern="1200" dirty="0" smtClean="0">
                          <a:solidFill>
                            <a:srgbClr val="C00000"/>
                          </a:solidFill>
                          <a:latin typeface="Arial" panose="020B0604020202020204" pitchFamily="34" charset="0"/>
                          <a:ea typeface="+mn-ea"/>
                          <a:cs typeface="Arial" panose="020B0604020202020204" pitchFamily="34" charset="0"/>
                        </a:rPr>
                        <a:t>Coverage</a:t>
                      </a:r>
                      <a:r>
                        <a:rPr lang="en-US" sz="1800" b="1" kern="1200" baseline="0" dirty="0" smtClean="0">
                          <a:solidFill>
                            <a:srgbClr val="C00000"/>
                          </a:solidFill>
                          <a:latin typeface="Arial" panose="020B0604020202020204" pitchFamily="34" charset="0"/>
                          <a:ea typeface="+mn-ea"/>
                          <a:cs typeface="Arial" panose="020B0604020202020204" pitchFamily="34" charset="0"/>
                        </a:rPr>
                        <a:t> of the whole value chain (raw materials, equipment and technology suppliers and end users) (IA)</a:t>
                      </a:r>
                      <a:endParaRPr lang="en-GB" sz="1800" b="1" kern="1200" dirty="0" smtClean="0">
                        <a:solidFill>
                          <a:srgbClr val="C00000"/>
                        </a:solidFill>
                        <a:latin typeface="Arial" panose="020B0604020202020204" pitchFamily="34" charset="0"/>
                        <a:ea typeface="+mn-ea"/>
                        <a:cs typeface="Arial" panose="020B0604020202020204" pitchFamily="34" charset="0"/>
                      </a:endParaRPr>
                    </a:p>
                  </a:txBody>
                  <a:tcPr marL="62821" marR="62821" marT="0" marB="0">
                    <a:solidFill>
                      <a:schemeClr val="accent6">
                        <a:lumMod val="40000"/>
                        <a:lumOff val="60000"/>
                      </a:schemeClr>
                    </a:solidFill>
                  </a:tcPr>
                </a:tc>
                <a:tc>
                  <a:txBody>
                    <a:bodyPr/>
                    <a:lstStyle/>
                    <a:p>
                      <a:pPr marL="0" indent="-285750" algn="l" defTabSz="914400" rtl="0" eaLnBrk="1" latinLnBrk="0" hangingPunct="1">
                        <a:lnSpc>
                          <a:spcPct val="115000"/>
                        </a:lnSpc>
                        <a:spcAft>
                          <a:spcPts val="1000"/>
                        </a:spcAft>
                        <a:buFont typeface="Arial" panose="020B0604020202020204" pitchFamily="34" charset="0"/>
                        <a:buChar char="•"/>
                      </a:pPr>
                      <a:r>
                        <a:rPr lang="en-GB" sz="1600" b="1" kern="1200" dirty="0" smtClean="0">
                          <a:solidFill>
                            <a:srgbClr val="4D4D4D"/>
                          </a:solidFill>
                          <a:latin typeface="Arial" panose="020B0604020202020204" pitchFamily="34" charset="0"/>
                          <a:ea typeface="+mn-ea"/>
                          <a:cs typeface="Arial" panose="020B0604020202020204" pitchFamily="34" charset="0"/>
                        </a:rPr>
                        <a:t>Expected impacts in BBI JU working Plan </a:t>
                      </a:r>
                    </a:p>
                    <a:p>
                      <a:pPr marL="0" indent="-285750" algn="l" defTabSz="914400" rtl="0" eaLnBrk="1" latinLnBrk="0" hangingPunct="1">
                        <a:lnSpc>
                          <a:spcPct val="115000"/>
                        </a:lnSpc>
                        <a:spcAft>
                          <a:spcPts val="1000"/>
                        </a:spcAft>
                        <a:buFont typeface="Arial" panose="020B0604020202020204" pitchFamily="34" charset="0"/>
                        <a:buChar char="•"/>
                      </a:pPr>
                      <a:r>
                        <a:rPr lang="en-GB" sz="1600" b="1" kern="1200" dirty="0">
                          <a:solidFill>
                            <a:srgbClr val="4D4D4D"/>
                          </a:solidFill>
                          <a:latin typeface="Arial" panose="020B0604020202020204" pitchFamily="34" charset="0"/>
                          <a:ea typeface="+mn-ea"/>
                          <a:cs typeface="Arial" panose="020B0604020202020204" pitchFamily="34" charset="0"/>
                        </a:rPr>
                        <a:t> </a:t>
                      </a:r>
                      <a:r>
                        <a:rPr lang="en-GB" sz="1600" b="1" kern="1200" dirty="0" smtClean="0">
                          <a:solidFill>
                            <a:srgbClr val="4D4D4D"/>
                          </a:solidFill>
                          <a:latin typeface="Arial" panose="020B0604020202020204" pitchFamily="34" charset="0"/>
                          <a:ea typeface="+mn-ea"/>
                          <a:cs typeface="Arial" panose="020B0604020202020204" pitchFamily="34" charset="0"/>
                        </a:rPr>
                        <a:t>Innovation capacity and integration of new knowledge</a:t>
                      </a:r>
                      <a:endParaRPr lang="nl-BE" sz="1600" b="1" kern="1200" dirty="0" smtClean="0">
                        <a:solidFill>
                          <a:srgbClr val="4D4D4D"/>
                        </a:solidFill>
                        <a:latin typeface="Arial" panose="020B0604020202020204" pitchFamily="34" charset="0"/>
                        <a:ea typeface="+mn-ea"/>
                        <a:cs typeface="Arial" panose="020B0604020202020204" pitchFamily="34" charset="0"/>
                      </a:endParaRPr>
                    </a:p>
                    <a:p>
                      <a:pPr marL="0" indent="-285750" algn="l" defTabSz="914400" rtl="0" eaLnBrk="1" latinLnBrk="0" hangingPunct="1">
                        <a:lnSpc>
                          <a:spcPct val="115000"/>
                        </a:lnSpc>
                        <a:spcAft>
                          <a:spcPts val="1000"/>
                        </a:spcAft>
                        <a:buFont typeface="Arial" panose="020B0604020202020204" pitchFamily="34" charset="0"/>
                        <a:buChar char="•"/>
                      </a:pPr>
                      <a:r>
                        <a:rPr lang="en-GB" sz="1600" b="1" kern="1200" dirty="0" smtClean="0">
                          <a:solidFill>
                            <a:srgbClr val="4D4D4D"/>
                          </a:solidFill>
                          <a:latin typeface="Arial" panose="020B0604020202020204" pitchFamily="34" charset="0"/>
                          <a:ea typeface="+mn-ea"/>
                          <a:cs typeface="Arial" panose="020B0604020202020204" pitchFamily="34" charset="0"/>
                        </a:rPr>
                        <a:t>Competitiveness and growth of companies </a:t>
                      </a:r>
                    </a:p>
                    <a:p>
                      <a:pPr marL="0" indent="-285750" algn="l" defTabSz="914400" rtl="0" eaLnBrk="1" latinLnBrk="0" hangingPunct="1">
                        <a:lnSpc>
                          <a:spcPct val="115000"/>
                        </a:lnSpc>
                        <a:spcAft>
                          <a:spcPts val="1000"/>
                        </a:spcAft>
                        <a:buFont typeface="Arial" panose="020B0604020202020204" pitchFamily="34" charset="0"/>
                        <a:buChar char="•"/>
                      </a:pPr>
                      <a:r>
                        <a:rPr lang="en-GB" sz="1600" b="1" kern="1200" dirty="0" smtClean="0">
                          <a:solidFill>
                            <a:srgbClr val="4D4D4D"/>
                          </a:solidFill>
                          <a:latin typeface="Arial" panose="020B0604020202020204" pitchFamily="34" charset="0"/>
                          <a:ea typeface="+mn-ea"/>
                          <a:cs typeface="Arial" panose="020B0604020202020204" pitchFamily="34" charset="0"/>
                        </a:rPr>
                        <a:t>Any other environmental and socially important impacts </a:t>
                      </a:r>
                    </a:p>
                    <a:p>
                      <a:pPr marL="0" indent="-285750" algn="l" defTabSz="914400" rtl="0" eaLnBrk="1" latinLnBrk="0" hangingPunct="1">
                        <a:lnSpc>
                          <a:spcPct val="115000"/>
                        </a:lnSpc>
                        <a:spcAft>
                          <a:spcPts val="1000"/>
                        </a:spcAft>
                        <a:buFont typeface="Arial" panose="020B0604020202020204" pitchFamily="34" charset="0"/>
                        <a:buChar char="•"/>
                      </a:pPr>
                      <a:r>
                        <a:rPr lang="en-GB" sz="1600" b="1" kern="1200" dirty="0" smtClean="0">
                          <a:solidFill>
                            <a:srgbClr val="4D4D4D"/>
                          </a:solidFill>
                          <a:latin typeface="Arial" panose="020B0604020202020204" pitchFamily="34" charset="0"/>
                          <a:ea typeface="+mn-ea"/>
                          <a:cs typeface="Arial" panose="020B0604020202020204" pitchFamily="34" charset="0"/>
                        </a:rPr>
                        <a:t>Exploitation</a:t>
                      </a:r>
                      <a:r>
                        <a:rPr lang="en-GB" sz="1600" b="1" kern="1200" baseline="0" dirty="0" smtClean="0">
                          <a:solidFill>
                            <a:srgbClr val="4D4D4D"/>
                          </a:solidFill>
                          <a:latin typeface="Arial" panose="020B0604020202020204" pitchFamily="34" charset="0"/>
                          <a:ea typeface="+mn-ea"/>
                          <a:cs typeface="Arial" panose="020B0604020202020204" pitchFamily="34" charset="0"/>
                        </a:rPr>
                        <a:t> and dissemination</a:t>
                      </a:r>
                      <a:r>
                        <a:rPr lang="en-GB" sz="1600" b="1" kern="1200" dirty="0" smtClean="0">
                          <a:solidFill>
                            <a:srgbClr val="4D4D4D"/>
                          </a:solidFill>
                          <a:latin typeface="Arial" panose="020B0604020202020204" pitchFamily="34" charset="0"/>
                          <a:ea typeface="+mn-ea"/>
                          <a:cs typeface="Arial" panose="020B0604020202020204" pitchFamily="34" charset="0"/>
                        </a:rPr>
                        <a:t> (including IPR management)</a:t>
                      </a:r>
                    </a:p>
                    <a:p>
                      <a:pPr marL="0" indent="-285750" algn="l" defTabSz="914400" rtl="0" eaLnBrk="1" latinLnBrk="0" hangingPunct="1">
                        <a:lnSpc>
                          <a:spcPct val="115000"/>
                        </a:lnSpc>
                        <a:spcAft>
                          <a:spcPts val="1000"/>
                        </a:spcAft>
                        <a:buFont typeface="Arial" panose="020B0604020202020204" pitchFamily="34" charset="0"/>
                        <a:buChar char="•"/>
                      </a:pPr>
                      <a:r>
                        <a:rPr lang="en-GB" sz="1600" b="1" kern="1200" dirty="0" smtClean="0">
                          <a:solidFill>
                            <a:srgbClr val="4D4D4D"/>
                          </a:solidFill>
                          <a:latin typeface="Arial" panose="020B0604020202020204" pitchFamily="34" charset="0"/>
                          <a:ea typeface="+mn-ea"/>
                          <a:cs typeface="Arial" panose="020B0604020202020204" pitchFamily="34" charset="0"/>
                        </a:rPr>
                        <a:t>Communication </a:t>
                      </a:r>
                    </a:p>
                    <a:p>
                      <a:pPr marL="0" indent="-285750" algn="l" defTabSz="914400" rtl="0" eaLnBrk="1" latinLnBrk="0" hangingPunct="1">
                        <a:lnSpc>
                          <a:spcPct val="115000"/>
                        </a:lnSpc>
                        <a:spcAft>
                          <a:spcPts val="1000"/>
                        </a:spcAft>
                        <a:buFont typeface="Arial" panose="020B0604020202020204" pitchFamily="34" charset="0"/>
                        <a:buChar char="•"/>
                      </a:pPr>
                      <a:r>
                        <a:rPr lang="en-GB" sz="1600" b="1" kern="1200" dirty="0" smtClean="0">
                          <a:solidFill>
                            <a:srgbClr val="C00000"/>
                          </a:solidFill>
                          <a:latin typeface="Arial" panose="020B0604020202020204" pitchFamily="34" charset="0"/>
                          <a:ea typeface="+mn-ea"/>
                          <a:cs typeface="Arial" panose="020B0604020202020204" pitchFamily="34" charset="0"/>
                        </a:rPr>
                        <a:t>Extent to which </a:t>
                      </a:r>
                      <a:r>
                        <a:rPr lang="en-GB" sz="1600" b="1" u="sng" kern="1200" dirty="0" smtClean="0">
                          <a:solidFill>
                            <a:srgbClr val="C00000"/>
                          </a:solidFill>
                          <a:latin typeface="Arial" panose="020B0604020202020204" pitchFamily="34" charset="0"/>
                          <a:ea typeface="+mn-ea"/>
                          <a:cs typeface="Arial" panose="020B0604020202020204" pitchFamily="34" charset="0"/>
                        </a:rPr>
                        <a:t>consortium contribution</a:t>
                      </a:r>
                      <a:r>
                        <a:rPr lang="en-GB" sz="1600" b="1" kern="1200" dirty="0" smtClean="0">
                          <a:solidFill>
                            <a:srgbClr val="C00000"/>
                          </a:solidFill>
                          <a:latin typeface="Arial" panose="020B0604020202020204" pitchFamily="34" charset="0"/>
                          <a:ea typeface="+mn-ea"/>
                          <a:cs typeface="Arial" panose="020B0604020202020204" pitchFamily="34" charset="0"/>
                        </a:rPr>
                        <a:t>, including additional investment, will help maximising the impact of the action (RIA-IA)</a:t>
                      </a:r>
                      <a:endParaRPr lang="nl-BE" sz="1600" b="1" kern="1200" dirty="0" smtClean="0">
                        <a:solidFill>
                          <a:srgbClr val="C00000"/>
                        </a:solidFill>
                        <a:latin typeface="Arial" panose="020B0604020202020204" pitchFamily="34" charset="0"/>
                        <a:ea typeface="+mn-ea"/>
                        <a:cs typeface="Arial" panose="020B0604020202020204" pitchFamily="34" charset="0"/>
                      </a:endParaRPr>
                    </a:p>
                  </a:txBody>
                  <a:tcPr marL="62821" marR="62821" marT="0" marB="0">
                    <a:solidFill>
                      <a:schemeClr val="accent4">
                        <a:lumMod val="40000"/>
                        <a:lumOff val="60000"/>
                      </a:schemeClr>
                    </a:solidFill>
                  </a:tcPr>
                </a:tc>
                <a:tc>
                  <a:txBody>
                    <a:bodyPr/>
                    <a:lstStyle/>
                    <a:p>
                      <a:pPr marL="0" indent="-285750" algn="l" defTabSz="914400" rtl="0" eaLnBrk="1" latinLnBrk="0" hangingPunct="1">
                        <a:lnSpc>
                          <a:spcPct val="115000"/>
                        </a:lnSpc>
                        <a:spcAft>
                          <a:spcPts val="1000"/>
                        </a:spcAft>
                        <a:buFont typeface="Arial" panose="020B0604020202020204" pitchFamily="34" charset="0"/>
                        <a:buChar char="•"/>
                      </a:pPr>
                      <a:r>
                        <a:rPr lang="en-GB" sz="1800" b="1" kern="1200" dirty="0">
                          <a:solidFill>
                            <a:srgbClr val="4D4D4D"/>
                          </a:solidFill>
                          <a:latin typeface="Arial" panose="020B0604020202020204" pitchFamily="34" charset="0"/>
                          <a:ea typeface="+mn-ea"/>
                          <a:cs typeface="Arial" panose="020B0604020202020204" pitchFamily="34" charset="0"/>
                        </a:rPr>
                        <a:t>Coherence and effectiveness of the work </a:t>
                      </a:r>
                      <a:r>
                        <a:rPr lang="en-GB" sz="1800" b="1" kern="1200" dirty="0" smtClean="0">
                          <a:solidFill>
                            <a:srgbClr val="4D4D4D"/>
                          </a:solidFill>
                          <a:latin typeface="Arial" panose="020B0604020202020204" pitchFamily="34" charset="0"/>
                          <a:ea typeface="+mn-ea"/>
                          <a:cs typeface="Arial" panose="020B0604020202020204" pitchFamily="34" charset="0"/>
                        </a:rPr>
                        <a:t>plan</a:t>
                      </a:r>
                    </a:p>
                    <a:p>
                      <a:pPr marL="0" indent="-285750" algn="l" defTabSz="914400" rtl="0" eaLnBrk="1" latinLnBrk="0" hangingPunct="1">
                        <a:lnSpc>
                          <a:spcPct val="115000"/>
                        </a:lnSpc>
                        <a:spcAft>
                          <a:spcPts val="1000"/>
                        </a:spcAft>
                        <a:buFont typeface="Arial" panose="020B0604020202020204" pitchFamily="34" charset="0"/>
                        <a:buChar char="•"/>
                      </a:pPr>
                      <a:r>
                        <a:rPr lang="en-GB" sz="1800" b="1" kern="1200" dirty="0" smtClean="0">
                          <a:solidFill>
                            <a:srgbClr val="4D4D4D"/>
                          </a:solidFill>
                          <a:latin typeface="Arial" panose="020B0604020202020204" pitchFamily="34" charset="0"/>
                          <a:ea typeface="+mn-ea"/>
                          <a:cs typeface="Arial" panose="020B0604020202020204" pitchFamily="34" charset="0"/>
                        </a:rPr>
                        <a:t>Complementarity </a:t>
                      </a:r>
                      <a:r>
                        <a:rPr lang="en-GB" sz="1800" b="1" kern="1200" dirty="0">
                          <a:solidFill>
                            <a:srgbClr val="4D4D4D"/>
                          </a:solidFill>
                          <a:latin typeface="Arial" panose="020B0604020202020204" pitchFamily="34" charset="0"/>
                          <a:ea typeface="+mn-ea"/>
                          <a:cs typeface="Arial" panose="020B0604020202020204" pitchFamily="34" charset="0"/>
                        </a:rPr>
                        <a:t>of the participants </a:t>
                      </a:r>
                      <a:endParaRPr lang="en-GB" sz="1800" b="1" kern="1200" dirty="0" smtClean="0">
                        <a:solidFill>
                          <a:srgbClr val="4D4D4D"/>
                        </a:solidFill>
                        <a:latin typeface="Arial" panose="020B0604020202020204" pitchFamily="34" charset="0"/>
                        <a:ea typeface="+mn-ea"/>
                        <a:cs typeface="Arial" panose="020B0604020202020204" pitchFamily="34" charset="0"/>
                      </a:endParaRPr>
                    </a:p>
                    <a:p>
                      <a:pPr marL="0" indent="-285750" algn="l" defTabSz="914400" rtl="0" eaLnBrk="1" latinLnBrk="0" hangingPunct="1">
                        <a:lnSpc>
                          <a:spcPct val="115000"/>
                        </a:lnSpc>
                        <a:spcAft>
                          <a:spcPts val="1000"/>
                        </a:spcAft>
                        <a:buFont typeface="Arial" panose="020B0604020202020204" pitchFamily="34" charset="0"/>
                        <a:buChar char="•"/>
                      </a:pPr>
                      <a:r>
                        <a:rPr lang="en-GB" sz="1800" b="1" kern="1200" dirty="0" smtClean="0">
                          <a:solidFill>
                            <a:srgbClr val="4D4D4D"/>
                          </a:solidFill>
                          <a:latin typeface="Arial" panose="020B0604020202020204" pitchFamily="34" charset="0"/>
                          <a:ea typeface="+mn-ea"/>
                          <a:cs typeface="Arial" panose="020B0604020202020204" pitchFamily="34" charset="0"/>
                        </a:rPr>
                        <a:t>Management </a:t>
                      </a:r>
                      <a:r>
                        <a:rPr lang="en-GB" sz="1800" b="1" kern="1200" dirty="0">
                          <a:solidFill>
                            <a:srgbClr val="4D4D4D"/>
                          </a:solidFill>
                          <a:latin typeface="Arial" panose="020B0604020202020204" pitchFamily="34" charset="0"/>
                          <a:ea typeface="+mn-ea"/>
                          <a:cs typeface="Arial" panose="020B0604020202020204" pitchFamily="34" charset="0"/>
                        </a:rPr>
                        <a:t>structures and </a:t>
                      </a:r>
                      <a:r>
                        <a:rPr lang="en-GB" sz="1800" b="1" kern="1200" dirty="0" smtClean="0">
                          <a:solidFill>
                            <a:srgbClr val="4D4D4D"/>
                          </a:solidFill>
                          <a:latin typeface="Arial" panose="020B0604020202020204" pitchFamily="34" charset="0"/>
                          <a:ea typeface="+mn-ea"/>
                          <a:cs typeface="Arial" panose="020B0604020202020204" pitchFamily="34" charset="0"/>
                        </a:rPr>
                        <a:t>procedures</a:t>
                      </a:r>
                    </a:p>
                    <a:p>
                      <a:pPr marL="0" indent="-285750" algn="l" defTabSz="914400" rtl="0" eaLnBrk="1" latinLnBrk="0" hangingPunct="1">
                        <a:lnSpc>
                          <a:spcPct val="115000"/>
                        </a:lnSpc>
                        <a:spcAft>
                          <a:spcPts val="1000"/>
                        </a:spcAft>
                        <a:buFont typeface="Arial" panose="020B0604020202020204" pitchFamily="34" charset="0"/>
                        <a:buChar char="•"/>
                      </a:pPr>
                      <a:r>
                        <a:rPr lang="en-GB" sz="1800" b="1" kern="1200" dirty="0" smtClean="0">
                          <a:solidFill>
                            <a:srgbClr val="C00000"/>
                          </a:solidFill>
                          <a:latin typeface="Arial" panose="020B0604020202020204" pitchFamily="34" charset="0"/>
                          <a:ea typeface="+mn-ea"/>
                          <a:cs typeface="Arial" panose="020B0604020202020204" pitchFamily="34" charset="0"/>
                        </a:rPr>
                        <a:t>Readiness of the technology (IA)</a:t>
                      </a:r>
                    </a:p>
                    <a:p>
                      <a:pPr marL="0" indent="-285750" algn="l" defTabSz="914400" rtl="0" eaLnBrk="1" latinLnBrk="0" hangingPunct="1">
                        <a:lnSpc>
                          <a:spcPct val="115000"/>
                        </a:lnSpc>
                        <a:spcAft>
                          <a:spcPts val="1000"/>
                        </a:spcAft>
                        <a:buFont typeface="Arial" panose="020B0604020202020204" pitchFamily="34" charset="0"/>
                        <a:buChar char="•"/>
                      </a:pPr>
                      <a:r>
                        <a:rPr lang="en-GB" sz="1800" b="1" kern="1200" dirty="0" smtClean="0">
                          <a:solidFill>
                            <a:srgbClr val="C00000"/>
                          </a:solidFill>
                          <a:latin typeface="Arial" panose="020B0604020202020204" pitchFamily="34" charset="0"/>
                          <a:ea typeface="+mn-ea"/>
                          <a:cs typeface="Arial" panose="020B0604020202020204" pitchFamily="34" charset="0"/>
                        </a:rPr>
                        <a:t>Soundness of the business plan and business case (IA)</a:t>
                      </a:r>
                    </a:p>
                  </a:txBody>
                  <a:tcPr marL="62821" marR="62821" marT="0" marB="0">
                    <a:solidFill>
                      <a:schemeClr val="tx2">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fld id="{D580C52E-D75F-4370-A181-AA5C39D7AEC8}" type="slidenum">
              <a:rPr lang="nl-BE" smtClean="0"/>
              <a:t>26</a:t>
            </a:fld>
            <a:endParaRPr lang="nl-BE"/>
          </a:p>
        </p:txBody>
      </p:sp>
    </p:spTree>
    <p:extLst>
      <p:ext uri="{BB962C8B-B14F-4D97-AF65-F5344CB8AC3E}">
        <p14:creationId xmlns:p14="http://schemas.microsoft.com/office/powerpoint/2010/main" val="34966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668344" cy="1143000"/>
          </a:xfrm>
          <a:solidFill>
            <a:schemeClr val="accent6">
              <a:lumMod val="40000"/>
              <a:lumOff val="60000"/>
            </a:schemeClr>
          </a:solidFill>
        </p:spPr>
        <p:txBody>
          <a:bodyPr>
            <a:normAutofit/>
          </a:bodyPr>
          <a:lstStyle/>
          <a:p>
            <a:r>
              <a:rPr lang="nl-BE" sz="3600" dirty="0" smtClean="0"/>
              <a:t>H2020 subcriteria EXCELLENCE</a:t>
            </a:r>
            <a:endParaRPr lang="en-GB" sz="3600" dirty="0"/>
          </a:p>
        </p:txBody>
      </p:sp>
      <p:sp>
        <p:nvSpPr>
          <p:cNvPr id="3" name="Content Placeholder 2"/>
          <p:cNvSpPr>
            <a:spLocks noGrp="1"/>
          </p:cNvSpPr>
          <p:nvPr>
            <p:ph idx="1"/>
          </p:nvPr>
        </p:nvSpPr>
        <p:spPr>
          <a:xfrm>
            <a:off x="457200" y="1600200"/>
            <a:ext cx="8686800" cy="5069160"/>
          </a:xfrm>
        </p:spPr>
        <p:txBody>
          <a:bodyPr>
            <a:normAutofit fontScale="92500" lnSpcReduction="10000"/>
          </a:bodyPr>
          <a:lstStyle/>
          <a:p>
            <a:r>
              <a:rPr lang="nl-BE" u="sng" dirty="0" smtClean="0"/>
              <a:t>Clarity and pertinence of the objectives</a:t>
            </a:r>
          </a:p>
          <a:p>
            <a:pPr lvl="1"/>
            <a:r>
              <a:rPr lang="nl-BE" sz="2600" dirty="0" smtClean="0"/>
              <a:t>Are the objectives clear, structured, well-quantified (if applicable),...</a:t>
            </a:r>
          </a:p>
          <a:p>
            <a:pPr lvl="1"/>
            <a:r>
              <a:rPr lang="nl-BE" sz="2600" dirty="0" smtClean="0"/>
              <a:t>...and are they linked (</a:t>
            </a:r>
            <a:r>
              <a:rPr lang="nl-BE" sz="2600" i="1" dirty="0" smtClean="0"/>
              <a:t>pertinent</a:t>
            </a:r>
            <a:r>
              <a:rPr lang="nl-BE" sz="2600" dirty="0" smtClean="0"/>
              <a:t>)</a:t>
            </a:r>
            <a:r>
              <a:rPr lang="nl-BE" sz="2600" dirty="0"/>
              <a:t> </a:t>
            </a:r>
            <a:r>
              <a:rPr lang="nl-BE" sz="2600" dirty="0" smtClean="0"/>
              <a:t>to the topic text? </a:t>
            </a:r>
          </a:p>
          <a:p>
            <a:r>
              <a:rPr lang="en-GB" dirty="0" smtClean="0"/>
              <a:t>Soundness of the </a:t>
            </a:r>
            <a:r>
              <a:rPr lang="en-GB" u="sng" dirty="0" smtClean="0"/>
              <a:t>concept</a:t>
            </a:r>
            <a:r>
              <a:rPr lang="en-GB" dirty="0" smtClean="0"/>
              <a:t> and credibility of the </a:t>
            </a:r>
            <a:r>
              <a:rPr lang="en-GB" u="sng" dirty="0" smtClean="0"/>
              <a:t>proposed methodology </a:t>
            </a:r>
          </a:p>
          <a:p>
            <a:pPr lvl="1"/>
            <a:r>
              <a:rPr lang="nl-BE" sz="2600" i="1" dirty="0" smtClean="0"/>
              <a:t>‘Concept’: </a:t>
            </a:r>
            <a:r>
              <a:rPr lang="nl-BE" sz="2600" dirty="0" smtClean="0"/>
              <a:t>the ‘big idea’ behind the proposal</a:t>
            </a:r>
          </a:p>
          <a:p>
            <a:pPr lvl="1"/>
            <a:r>
              <a:rPr lang="nl-BE" sz="2600" i="1" dirty="0" smtClean="0"/>
              <a:t>‘Proposed </a:t>
            </a:r>
            <a:r>
              <a:rPr lang="nl-BE" sz="2600" i="1" dirty="0"/>
              <a:t>methodology</a:t>
            </a:r>
            <a:r>
              <a:rPr lang="nl-BE" sz="2600" i="1" dirty="0" smtClean="0"/>
              <a:t>’: </a:t>
            </a:r>
          </a:p>
          <a:p>
            <a:pPr lvl="2"/>
            <a:r>
              <a:rPr lang="nl-BE" sz="2600" dirty="0"/>
              <a:t>H</a:t>
            </a:r>
            <a:r>
              <a:rPr lang="nl-BE" sz="2600" dirty="0" smtClean="0"/>
              <a:t>ow to go from ‘big idea’ to reaching the stated objectives</a:t>
            </a:r>
          </a:p>
          <a:p>
            <a:pPr lvl="2"/>
            <a:r>
              <a:rPr lang="nl-BE" sz="2600" dirty="0" smtClean="0"/>
              <a:t>Have all elements described in the topic text been taken into account (e.g. LCA)?</a:t>
            </a:r>
            <a:endParaRPr lang="en-GB" sz="2600" dirty="0"/>
          </a:p>
        </p:txBody>
      </p:sp>
      <p:sp>
        <p:nvSpPr>
          <p:cNvPr id="4" name="Slide Number Placeholder 3"/>
          <p:cNvSpPr>
            <a:spLocks noGrp="1"/>
          </p:cNvSpPr>
          <p:nvPr>
            <p:ph type="sldNum" sz="quarter" idx="12"/>
          </p:nvPr>
        </p:nvSpPr>
        <p:spPr/>
        <p:txBody>
          <a:bodyPr/>
          <a:lstStyle/>
          <a:p>
            <a:fld id="{D580C52E-D75F-4370-A181-AA5C39D7AEC8}" type="slidenum">
              <a:rPr lang="nl-BE" smtClean="0"/>
              <a:pPr/>
              <a:t>27</a:t>
            </a:fld>
            <a:endParaRPr lang="nl-BE" dirty="0"/>
          </a:p>
        </p:txBody>
      </p:sp>
    </p:spTree>
    <p:extLst>
      <p:ext uri="{BB962C8B-B14F-4D97-AF65-F5344CB8AC3E}">
        <p14:creationId xmlns:p14="http://schemas.microsoft.com/office/powerpoint/2010/main" val="314153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600" dirty="0" smtClean="0"/>
              <a:t>Example</a:t>
            </a:r>
            <a:endParaRPr lang="en-GB" sz="3600" dirty="0"/>
          </a:p>
        </p:txBody>
      </p:sp>
      <p:sp>
        <p:nvSpPr>
          <p:cNvPr id="3" name="Content Placeholder 2"/>
          <p:cNvSpPr>
            <a:spLocks noGrp="1"/>
          </p:cNvSpPr>
          <p:nvPr>
            <p:ph idx="1"/>
          </p:nvPr>
        </p:nvSpPr>
        <p:spPr>
          <a:xfrm>
            <a:off x="457200" y="1600200"/>
            <a:ext cx="8686800" cy="4997152"/>
          </a:xfrm>
        </p:spPr>
        <p:txBody>
          <a:bodyPr>
            <a:normAutofit/>
          </a:bodyPr>
          <a:lstStyle/>
          <a:p>
            <a:r>
              <a:rPr lang="en-GB" sz="3000" dirty="0"/>
              <a:t>I want to build a house (</a:t>
            </a:r>
            <a:r>
              <a:rPr lang="en-GB" sz="3000" i="1" dirty="0"/>
              <a:t>concept</a:t>
            </a:r>
            <a:r>
              <a:rPr lang="en-GB" sz="3000" dirty="0"/>
              <a:t>) to keep me dry when it rains (</a:t>
            </a:r>
            <a:r>
              <a:rPr lang="en-GB" sz="3000" i="1" dirty="0"/>
              <a:t>objective</a:t>
            </a:r>
            <a:r>
              <a:rPr lang="en-GB" sz="3000" dirty="0" smtClean="0"/>
              <a:t>).</a:t>
            </a:r>
          </a:p>
          <a:p>
            <a:pPr marL="342900" lvl="1" indent="-342900">
              <a:buFont typeface="Arial" panose="020B0604020202020204" pitchFamily="34" charset="0"/>
              <a:buChar char="•"/>
            </a:pPr>
            <a:r>
              <a:rPr lang="en-GB" sz="3000" dirty="0">
                <a:solidFill>
                  <a:srgbClr val="A0B01E"/>
                </a:solidFill>
              </a:rPr>
              <a:t>2 examples of </a:t>
            </a:r>
            <a:r>
              <a:rPr lang="en-GB" sz="3000" i="1" dirty="0" smtClean="0">
                <a:solidFill>
                  <a:srgbClr val="A0B01E"/>
                </a:solidFill>
              </a:rPr>
              <a:t>methodology:</a:t>
            </a:r>
            <a:r>
              <a:rPr lang="en-GB" sz="3000" dirty="0" smtClean="0">
                <a:solidFill>
                  <a:srgbClr val="A0B01E"/>
                </a:solidFill>
              </a:rPr>
              <a:t> </a:t>
            </a:r>
          </a:p>
          <a:p>
            <a:pPr lvl="1"/>
            <a:r>
              <a:rPr lang="en-GB" sz="2600" u="sng" dirty="0"/>
              <a:t>Good approach</a:t>
            </a:r>
            <a:r>
              <a:rPr lang="en-GB" sz="2600" dirty="0"/>
              <a:t>: hire an architect and builders, buy building materials, first build the walls and then the roof, etc.</a:t>
            </a:r>
          </a:p>
          <a:p>
            <a:pPr lvl="1"/>
            <a:r>
              <a:rPr lang="en-GB" sz="2600" u="sng" dirty="0"/>
              <a:t>B</a:t>
            </a:r>
            <a:r>
              <a:rPr lang="en-GB" sz="2600" u="sng" dirty="0" smtClean="0"/>
              <a:t>ad </a:t>
            </a:r>
            <a:r>
              <a:rPr lang="en-GB" sz="2600" u="sng" dirty="0"/>
              <a:t>approach</a:t>
            </a:r>
            <a:r>
              <a:rPr lang="en-GB" sz="2600" dirty="0"/>
              <a:t>: only use paper to build a house, build it myself, start with the roof, once the house has been built: ask an architect to take a look at it, etc. </a:t>
            </a:r>
          </a:p>
        </p:txBody>
      </p:sp>
      <p:pic>
        <p:nvPicPr>
          <p:cNvPr id="3074" name="Picture 2" descr="Image result for house 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303" y="2230396"/>
            <a:ext cx="1785894" cy="10045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80C52E-D75F-4370-A181-AA5C39D7AEC8}" type="slidenum">
              <a:rPr lang="nl-BE" smtClean="0"/>
              <a:pPr/>
              <a:t>28</a:t>
            </a:fld>
            <a:endParaRPr lang="nl-BE" dirty="0"/>
          </a:p>
        </p:txBody>
      </p:sp>
    </p:spTree>
    <p:extLst>
      <p:ext uri="{BB962C8B-B14F-4D97-AF65-F5344CB8AC3E}">
        <p14:creationId xmlns:p14="http://schemas.microsoft.com/office/powerpoint/2010/main" val="32634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41168"/>
            <a:ext cx="1745940" cy="1163960"/>
          </a:xfrm>
          <a:prstGeom prst="rect">
            <a:avLst/>
          </a:prstGeom>
        </p:spPr>
      </p:pic>
      <p:sp>
        <p:nvSpPr>
          <p:cNvPr id="2" name="Title 1"/>
          <p:cNvSpPr>
            <a:spLocks noGrp="1"/>
          </p:cNvSpPr>
          <p:nvPr>
            <p:ph type="title"/>
          </p:nvPr>
        </p:nvSpPr>
        <p:spPr/>
        <p:txBody>
          <a:bodyPr>
            <a:normAutofit fontScale="90000"/>
          </a:bodyPr>
          <a:lstStyle/>
          <a:p>
            <a:r>
              <a:rPr lang="nl-BE" dirty="0" smtClean="0"/>
              <a:t>H2020 subcriteria (</a:t>
            </a:r>
            <a:r>
              <a:rPr lang="nl-BE" i="1" dirty="0" smtClean="0">
                <a:solidFill>
                  <a:srgbClr val="7030A0"/>
                </a:solidFill>
              </a:rPr>
              <a:t>RIAs and IAs</a:t>
            </a:r>
            <a:r>
              <a:rPr lang="nl-BE" dirty="0" smtClean="0"/>
              <a:t>)</a:t>
            </a:r>
            <a:endParaRPr lang="en-GB" dirty="0"/>
          </a:p>
        </p:txBody>
      </p:sp>
      <p:sp>
        <p:nvSpPr>
          <p:cNvPr id="3" name="Content Placeholder 2"/>
          <p:cNvSpPr>
            <a:spLocks noGrp="1"/>
          </p:cNvSpPr>
          <p:nvPr>
            <p:ph idx="1"/>
          </p:nvPr>
        </p:nvSpPr>
        <p:spPr>
          <a:xfrm>
            <a:off x="395536" y="2204864"/>
            <a:ext cx="8686800" cy="4781128"/>
          </a:xfrm>
        </p:spPr>
        <p:txBody>
          <a:bodyPr>
            <a:normAutofit/>
          </a:bodyPr>
          <a:lstStyle/>
          <a:p>
            <a:r>
              <a:rPr lang="en-GB" sz="2800" dirty="0"/>
              <a:t>Extent that proposed work is </a:t>
            </a:r>
            <a:r>
              <a:rPr lang="en-GB" sz="2800" u="sng" dirty="0"/>
              <a:t>beyond the state of the art</a:t>
            </a:r>
            <a:r>
              <a:rPr lang="en-GB" sz="2800" dirty="0"/>
              <a:t>, and demonstrates innovation </a:t>
            </a:r>
            <a:r>
              <a:rPr lang="en-GB" sz="2800" dirty="0" smtClean="0"/>
              <a:t>potential.</a:t>
            </a:r>
          </a:p>
          <a:p>
            <a:pPr lvl="1"/>
            <a:r>
              <a:rPr lang="nl-BE" dirty="0" smtClean="0"/>
              <a:t>What is the state of the art (SOTA)? What’s the benchmark?</a:t>
            </a:r>
          </a:p>
          <a:p>
            <a:pPr lvl="1"/>
            <a:r>
              <a:rPr lang="nl-BE" dirty="0" smtClean="0"/>
              <a:t>...and how does your proposal go beyond the SOTA? </a:t>
            </a:r>
          </a:p>
          <a:p>
            <a:pPr marL="457200" lvl="1" indent="0">
              <a:buNone/>
            </a:pPr>
            <a:r>
              <a:rPr lang="nl-BE" dirty="0" smtClean="0">
                <a:solidFill>
                  <a:srgbClr val="FF0000"/>
                </a:solidFill>
              </a:rPr>
              <a:t>	clearly describe the (starting and end) TRL</a:t>
            </a:r>
          </a:p>
        </p:txBody>
      </p:sp>
      <p:sp>
        <p:nvSpPr>
          <p:cNvPr id="5" name="Title 1"/>
          <p:cNvSpPr txBox="1">
            <a:spLocks/>
          </p:cNvSpPr>
          <p:nvPr/>
        </p:nvSpPr>
        <p:spPr>
          <a:xfrm>
            <a:off x="1331640" y="152467"/>
            <a:ext cx="7812360" cy="1143000"/>
          </a:xfrm>
          <a:prstGeom prst="rect">
            <a:avLst/>
          </a:prstGeom>
          <a:solidFill>
            <a:schemeClr val="accent6">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dirty="0" smtClean="0"/>
              <a:t>H2020 subcriteria EXCELLENCE</a:t>
            </a:r>
            <a:endParaRPr lang="en-GB" sz="3600" dirty="0"/>
          </a:p>
        </p:txBody>
      </p:sp>
      <p:sp>
        <p:nvSpPr>
          <p:cNvPr id="4" name="TextBox 3"/>
          <p:cNvSpPr txBox="1"/>
          <p:nvPr/>
        </p:nvSpPr>
        <p:spPr>
          <a:xfrm>
            <a:off x="2843808" y="1485888"/>
            <a:ext cx="4536504" cy="492443"/>
          </a:xfrm>
          <a:prstGeom prst="rect">
            <a:avLst/>
          </a:prstGeom>
          <a:noFill/>
          <a:ln>
            <a:solidFill>
              <a:srgbClr val="0097CE"/>
            </a:solidFill>
          </a:ln>
        </p:spPr>
        <p:txBody>
          <a:bodyPr wrap="square" rtlCol="0">
            <a:spAutoFit/>
          </a:bodyPr>
          <a:lstStyle/>
          <a:p>
            <a:pPr algn="ctr"/>
            <a:r>
              <a:rPr lang="en-GB" sz="2600" dirty="0" smtClean="0">
                <a:solidFill>
                  <a:srgbClr val="C00000"/>
                </a:solidFill>
              </a:rPr>
              <a:t>Only for RIA and IA</a:t>
            </a:r>
            <a:endParaRPr lang="en-GB" sz="2600" dirty="0">
              <a:solidFill>
                <a:srgbClr val="C00000"/>
              </a:solidFill>
            </a:endParaRPr>
          </a:p>
        </p:txBody>
      </p:sp>
      <p:sp>
        <p:nvSpPr>
          <p:cNvPr id="7" name="AutoShape 2" descr="Risultati immagini per t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p:cNvSpPr>
            <a:spLocks noGrp="1"/>
          </p:cNvSpPr>
          <p:nvPr>
            <p:ph type="sldNum" sz="quarter" idx="12"/>
          </p:nvPr>
        </p:nvSpPr>
        <p:spPr/>
        <p:txBody>
          <a:bodyPr/>
          <a:lstStyle/>
          <a:p>
            <a:fld id="{D580C52E-D75F-4370-A181-AA5C39D7AEC8}" type="slidenum">
              <a:rPr lang="nl-BE" smtClean="0"/>
              <a:pPr/>
              <a:t>29</a:t>
            </a:fld>
            <a:endParaRPr lang="nl-BE" dirty="0"/>
          </a:p>
        </p:txBody>
      </p:sp>
    </p:spTree>
    <p:extLst>
      <p:ext uri="{BB962C8B-B14F-4D97-AF65-F5344CB8AC3E}">
        <p14:creationId xmlns:p14="http://schemas.microsoft.com/office/powerpoint/2010/main" val="117544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Table of contents</a:t>
            </a:r>
            <a:endParaRPr lang="en-GB" dirty="0"/>
          </a:p>
        </p:txBody>
      </p:sp>
      <p:sp>
        <p:nvSpPr>
          <p:cNvPr id="3" name="Content Placeholder 2"/>
          <p:cNvSpPr>
            <a:spLocks noGrp="1"/>
          </p:cNvSpPr>
          <p:nvPr>
            <p:ph idx="1"/>
          </p:nvPr>
        </p:nvSpPr>
        <p:spPr>
          <a:xfrm>
            <a:off x="457200" y="1556792"/>
            <a:ext cx="8686800" cy="4925144"/>
          </a:xfrm>
        </p:spPr>
        <p:txBody>
          <a:bodyPr>
            <a:normAutofit/>
          </a:bodyPr>
          <a:lstStyle/>
          <a:p>
            <a:r>
              <a:rPr lang="en-GB" b="1" dirty="0"/>
              <a:t>Bio-based Industries Joint Undertaking</a:t>
            </a:r>
          </a:p>
          <a:p>
            <a:pPr lvl="1">
              <a:buFont typeface="Wingdings" panose="05000000000000000000" pitchFamily="2" charset="2"/>
              <a:buChar char="ü"/>
            </a:pPr>
            <a:r>
              <a:rPr lang="fr-BE" sz="3200" b="1" dirty="0" smtClean="0">
                <a:solidFill>
                  <a:srgbClr val="A0B01E"/>
                </a:solidFill>
              </a:rPr>
              <a:t>Mission and objectives</a:t>
            </a:r>
            <a:endParaRPr lang="fr-BE" sz="3200" b="1" dirty="0">
              <a:solidFill>
                <a:srgbClr val="A0B01E"/>
              </a:solidFill>
            </a:endParaRPr>
          </a:p>
          <a:p>
            <a:pPr lvl="1">
              <a:buFont typeface="Wingdings" panose="05000000000000000000" pitchFamily="2" charset="2"/>
              <a:buChar char="ü"/>
            </a:pPr>
            <a:r>
              <a:rPr lang="fr-BE" sz="3200" b="1" dirty="0" err="1">
                <a:solidFill>
                  <a:schemeClr val="bg1">
                    <a:lumMod val="85000"/>
                  </a:schemeClr>
                </a:solidFill>
              </a:rPr>
              <a:t>Implementation</a:t>
            </a:r>
            <a:r>
              <a:rPr lang="fr-BE" sz="3200" b="1" dirty="0">
                <a:solidFill>
                  <a:schemeClr val="bg1">
                    <a:lumMod val="85000"/>
                  </a:schemeClr>
                </a:solidFill>
              </a:rPr>
              <a:t> (AWP 2017)</a:t>
            </a:r>
          </a:p>
          <a:p>
            <a:pPr lvl="1">
              <a:buFont typeface="Wingdings" panose="05000000000000000000" pitchFamily="2" charset="2"/>
              <a:buChar char="ü"/>
            </a:pPr>
            <a:r>
              <a:rPr lang="en-GB" sz="3200" b="1" dirty="0">
                <a:solidFill>
                  <a:schemeClr val="bg1">
                    <a:lumMod val="85000"/>
                  </a:schemeClr>
                </a:solidFill>
              </a:rPr>
              <a:t>Statistics (IE case</a:t>
            </a:r>
            <a:r>
              <a:rPr lang="en-GB" sz="3200" b="1" dirty="0" smtClean="0">
                <a:solidFill>
                  <a:schemeClr val="bg1">
                    <a:lumMod val="85000"/>
                  </a:schemeClr>
                </a:solidFill>
              </a:rPr>
              <a:t>)</a:t>
            </a:r>
          </a:p>
          <a:p>
            <a:r>
              <a:rPr lang="fr-BE" b="1" dirty="0" smtClean="0">
                <a:solidFill>
                  <a:schemeClr val="bg1">
                    <a:lumMod val="85000"/>
                  </a:schemeClr>
                </a:solidFill>
              </a:rPr>
              <a:t>Evaluation </a:t>
            </a:r>
            <a:r>
              <a:rPr lang="fr-BE" b="1" dirty="0" err="1">
                <a:solidFill>
                  <a:schemeClr val="bg1">
                    <a:lumMod val="85000"/>
                  </a:schemeClr>
                </a:solidFill>
              </a:rPr>
              <a:t>process</a:t>
            </a:r>
            <a:r>
              <a:rPr lang="fr-BE" b="1" dirty="0">
                <a:solidFill>
                  <a:schemeClr val="bg1">
                    <a:lumMod val="85000"/>
                  </a:schemeClr>
                </a:solidFill>
              </a:rPr>
              <a:t> and </a:t>
            </a:r>
            <a:r>
              <a:rPr lang="fr-BE" b="1" dirty="0" err="1">
                <a:solidFill>
                  <a:schemeClr val="bg1">
                    <a:lumMod val="85000"/>
                  </a:schemeClr>
                </a:solidFill>
              </a:rPr>
              <a:t>evaluation</a:t>
            </a:r>
            <a:r>
              <a:rPr lang="fr-BE" b="1" dirty="0">
                <a:solidFill>
                  <a:schemeClr val="bg1">
                    <a:lumMod val="85000"/>
                  </a:schemeClr>
                </a:solidFill>
              </a:rPr>
              <a:t> </a:t>
            </a:r>
            <a:r>
              <a:rPr lang="fr-BE" b="1" dirty="0" err="1">
                <a:solidFill>
                  <a:schemeClr val="bg1">
                    <a:lumMod val="85000"/>
                  </a:schemeClr>
                </a:solidFill>
              </a:rPr>
              <a:t>criteria</a:t>
            </a:r>
            <a:endParaRPr lang="fr-BE" b="1" dirty="0">
              <a:solidFill>
                <a:schemeClr val="bg1">
                  <a:lumMod val="85000"/>
                </a:schemeClr>
              </a:solidFill>
            </a:endParaRPr>
          </a:p>
          <a:p>
            <a:r>
              <a:rPr lang="fr-BE" b="1" dirty="0">
                <a:solidFill>
                  <a:schemeClr val="bg1">
                    <a:lumMod val="85000"/>
                  </a:schemeClr>
                </a:solidFill>
              </a:rPr>
              <a:t>How to </a:t>
            </a:r>
            <a:r>
              <a:rPr lang="fr-BE" b="1" dirty="0" err="1" smtClean="0">
                <a:solidFill>
                  <a:schemeClr val="bg1">
                    <a:lumMod val="85000"/>
                  </a:schemeClr>
                </a:solidFill>
              </a:rPr>
              <a:t>participate</a:t>
            </a:r>
            <a:endParaRPr lang="fr-BE" b="1" dirty="0">
              <a:solidFill>
                <a:schemeClr val="bg1">
                  <a:lumMod val="85000"/>
                </a:schemeClr>
              </a:solidFill>
            </a:endParaRPr>
          </a:p>
          <a:p>
            <a:endParaRPr lang="fr-BE" dirty="0" smtClean="0">
              <a:solidFill>
                <a:schemeClr val="bg1">
                  <a:lumMod val="75000"/>
                </a:schemeClr>
              </a:solidFill>
            </a:endParaRPr>
          </a:p>
        </p:txBody>
      </p:sp>
      <p:sp>
        <p:nvSpPr>
          <p:cNvPr id="4" name="Footer Placeholder 3"/>
          <p:cNvSpPr>
            <a:spLocks noGrp="1"/>
          </p:cNvSpPr>
          <p:nvPr>
            <p:ph type="ftr" sz="quarter" idx="11"/>
          </p:nvPr>
        </p:nvSpPr>
        <p:spPr/>
        <p:txBody>
          <a:bodyPr/>
          <a:lstStyle/>
          <a:p>
            <a:r>
              <a:rPr lang="nl-BE" dirty="0"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3</a:t>
            </a:fld>
            <a:endParaRPr lang="nl-BE" dirty="0"/>
          </a:p>
        </p:txBody>
      </p:sp>
    </p:spTree>
    <p:extLst>
      <p:ext uri="{BB962C8B-B14F-4D97-AF65-F5344CB8AC3E}">
        <p14:creationId xmlns:p14="http://schemas.microsoft.com/office/powerpoint/2010/main" val="32165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3. Communication\BBI digital assets\Project Images and Infographics\BBI_infography_value ch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78" t="11992" r="9985" b="48657"/>
          <a:stretch/>
        </p:blipFill>
        <p:spPr bwMode="auto">
          <a:xfrm>
            <a:off x="827584" y="2313160"/>
            <a:ext cx="6405356" cy="207472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323528" y="1978332"/>
            <a:ext cx="8229600" cy="4824504"/>
          </a:xfrm>
        </p:spPr>
        <p:txBody>
          <a:bodyPr>
            <a:normAutofit/>
          </a:bodyPr>
          <a:lstStyle/>
          <a:p>
            <a:r>
              <a:rPr lang="nl-BE" sz="2800" dirty="0" smtClean="0"/>
              <a:t>Coverage of the </a:t>
            </a:r>
            <a:r>
              <a:rPr lang="nl-BE" sz="2800" u="sng" dirty="0" smtClean="0"/>
              <a:t>whole value chain</a:t>
            </a:r>
            <a:endParaRPr lang="en-GB" sz="2800" u="sng" dirty="0"/>
          </a:p>
        </p:txBody>
      </p:sp>
      <p:sp>
        <p:nvSpPr>
          <p:cNvPr id="9" name="Title 1"/>
          <p:cNvSpPr txBox="1">
            <a:spLocks/>
          </p:cNvSpPr>
          <p:nvPr/>
        </p:nvSpPr>
        <p:spPr>
          <a:xfrm>
            <a:off x="1537320" y="152467"/>
            <a:ext cx="7606679" cy="1143000"/>
          </a:xfrm>
          <a:prstGeom prst="rect">
            <a:avLst/>
          </a:prstGeom>
          <a:solidFill>
            <a:schemeClr val="accent6">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dirty="0" smtClean="0"/>
              <a:t>H2020 subcriteria EXCELLENCE</a:t>
            </a:r>
            <a:endParaRPr lang="en-GB" sz="3600" dirty="0"/>
          </a:p>
        </p:txBody>
      </p:sp>
      <p:sp>
        <p:nvSpPr>
          <p:cNvPr id="10" name="TextBox 9"/>
          <p:cNvSpPr txBox="1"/>
          <p:nvPr/>
        </p:nvSpPr>
        <p:spPr>
          <a:xfrm>
            <a:off x="2843808" y="1485888"/>
            <a:ext cx="4536504" cy="492443"/>
          </a:xfrm>
          <a:prstGeom prst="rect">
            <a:avLst/>
          </a:prstGeom>
          <a:noFill/>
          <a:ln>
            <a:solidFill>
              <a:srgbClr val="0097CE"/>
            </a:solidFill>
          </a:ln>
        </p:spPr>
        <p:txBody>
          <a:bodyPr wrap="square" rtlCol="0">
            <a:spAutoFit/>
          </a:bodyPr>
          <a:lstStyle/>
          <a:p>
            <a:pPr algn="ctr"/>
            <a:r>
              <a:rPr lang="en-GB" sz="2600" dirty="0" smtClean="0">
                <a:solidFill>
                  <a:srgbClr val="C00000"/>
                </a:solidFill>
              </a:rPr>
              <a:t>Only for RIA and IA</a:t>
            </a:r>
            <a:endParaRPr lang="en-GB" sz="2600" dirty="0">
              <a:solidFill>
                <a:srgbClr val="C00000"/>
              </a:solidFill>
            </a:endParaRPr>
          </a:p>
        </p:txBody>
      </p:sp>
      <p:sp>
        <p:nvSpPr>
          <p:cNvPr id="11" name="Content Placeholder 2"/>
          <p:cNvSpPr txBox="1">
            <a:spLocks/>
          </p:cNvSpPr>
          <p:nvPr/>
        </p:nvSpPr>
        <p:spPr>
          <a:xfrm>
            <a:off x="228262" y="4293095"/>
            <a:ext cx="8640960" cy="24341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A0B01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sz="2400" u="sng" dirty="0" smtClean="0"/>
              <a:t>Why?</a:t>
            </a:r>
            <a:r>
              <a:rPr lang="en-GB" sz="2400" dirty="0" smtClean="0"/>
              <a:t> IAs are close to market =&gt; this </a:t>
            </a:r>
            <a:r>
              <a:rPr lang="en-GB" sz="2400" dirty="0" err="1" smtClean="0"/>
              <a:t>subcriterion</a:t>
            </a:r>
            <a:r>
              <a:rPr lang="en-GB" sz="2400" dirty="0" smtClean="0"/>
              <a:t> checks that your idea take into account biomass, processing and end products and markets; </a:t>
            </a:r>
          </a:p>
          <a:p>
            <a:pPr lvl="1"/>
            <a:r>
              <a:rPr lang="en-GB" sz="2400" u="sng" dirty="0" smtClean="0"/>
              <a:t>Why not in RIAs?</a:t>
            </a:r>
            <a:r>
              <a:rPr lang="en-GB" sz="2400" dirty="0" smtClean="0"/>
              <a:t> Because RIAs can (topic-specific) focus on a specific technological problem in a part of the value chain </a:t>
            </a:r>
            <a:endParaRPr lang="en-GB" sz="2400" dirty="0"/>
          </a:p>
        </p:txBody>
      </p:sp>
      <p:sp>
        <p:nvSpPr>
          <p:cNvPr id="2" name="Slide Number Placeholder 1"/>
          <p:cNvSpPr>
            <a:spLocks noGrp="1"/>
          </p:cNvSpPr>
          <p:nvPr>
            <p:ph type="sldNum" sz="quarter" idx="12"/>
          </p:nvPr>
        </p:nvSpPr>
        <p:spPr/>
        <p:txBody>
          <a:bodyPr/>
          <a:lstStyle/>
          <a:p>
            <a:fld id="{D580C52E-D75F-4370-A181-AA5C39D7AEC8}" type="slidenum">
              <a:rPr lang="nl-BE" smtClean="0"/>
              <a:pPr/>
              <a:t>30</a:t>
            </a:fld>
            <a:endParaRPr lang="nl-BE" dirty="0"/>
          </a:p>
        </p:txBody>
      </p:sp>
    </p:spTree>
    <p:extLst>
      <p:ext uri="{BB962C8B-B14F-4D97-AF65-F5344CB8AC3E}">
        <p14:creationId xmlns:p14="http://schemas.microsoft.com/office/powerpoint/2010/main" val="7634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70" y="4887255"/>
            <a:ext cx="1745940" cy="1163960"/>
          </a:xfrm>
          <a:prstGeom prst="rect">
            <a:avLst/>
          </a:prstGeom>
        </p:spPr>
      </p:pic>
      <p:sp>
        <p:nvSpPr>
          <p:cNvPr id="2" name="Title 1"/>
          <p:cNvSpPr>
            <a:spLocks noGrp="1"/>
          </p:cNvSpPr>
          <p:nvPr>
            <p:ph type="title"/>
          </p:nvPr>
        </p:nvSpPr>
        <p:spPr>
          <a:xfrm>
            <a:off x="1475656" y="274638"/>
            <a:ext cx="7668344" cy="1143000"/>
          </a:xfrm>
          <a:solidFill>
            <a:schemeClr val="accent4">
              <a:lumMod val="40000"/>
              <a:lumOff val="60000"/>
            </a:schemeClr>
          </a:solidFill>
        </p:spPr>
        <p:txBody>
          <a:bodyPr>
            <a:normAutofit/>
          </a:bodyPr>
          <a:lstStyle/>
          <a:p>
            <a:r>
              <a:rPr lang="nl-BE" sz="3600" dirty="0" smtClean="0"/>
              <a:t>H2020 subcriteria IMPACT</a:t>
            </a:r>
            <a:endParaRPr lang="en-GB" sz="3600" dirty="0"/>
          </a:p>
        </p:txBody>
      </p:sp>
      <p:sp>
        <p:nvSpPr>
          <p:cNvPr id="3" name="Content Placeholder 2"/>
          <p:cNvSpPr>
            <a:spLocks noGrp="1"/>
          </p:cNvSpPr>
          <p:nvPr>
            <p:ph idx="1"/>
          </p:nvPr>
        </p:nvSpPr>
        <p:spPr>
          <a:xfrm>
            <a:off x="457200" y="2060848"/>
            <a:ext cx="8435280" cy="4464496"/>
          </a:xfrm>
        </p:spPr>
        <p:txBody>
          <a:bodyPr>
            <a:normAutofit lnSpcReduction="10000"/>
          </a:bodyPr>
          <a:lstStyle/>
          <a:p>
            <a:r>
              <a:rPr lang="en-GB" dirty="0" smtClean="0"/>
              <a:t>Outputs </a:t>
            </a:r>
            <a:r>
              <a:rPr lang="en-GB" dirty="0"/>
              <a:t>of the project </a:t>
            </a:r>
            <a:r>
              <a:rPr lang="en-GB" dirty="0" smtClean="0"/>
              <a:t>vs. </a:t>
            </a:r>
            <a:r>
              <a:rPr lang="en-GB" dirty="0"/>
              <a:t>the </a:t>
            </a:r>
            <a:r>
              <a:rPr lang="en-GB" u="sng" dirty="0"/>
              <a:t>expected impacts</a:t>
            </a:r>
            <a:r>
              <a:rPr lang="en-GB" dirty="0"/>
              <a:t> mentioned in the work </a:t>
            </a:r>
            <a:r>
              <a:rPr lang="en-GB" dirty="0" smtClean="0"/>
              <a:t>plan</a:t>
            </a:r>
          </a:p>
          <a:p>
            <a:pPr lvl="1"/>
            <a:r>
              <a:rPr lang="nl-BE" sz="3000" dirty="0" smtClean="0"/>
              <a:t>Are all ‘expected impacts’ listed in the topic text dealt with...</a:t>
            </a:r>
          </a:p>
          <a:p>
            <a:pPr lvl="1"/>
            <a:r>
              <a:rPr lang="nl-BE" sz="3000" dirty="0" smtClean="0"/>
              <a:t>...in a qualitative AND quantitative manner?</a:t>
            </a:r>
          </a:p>
          <a:p>
            <a:pPr lvl="1"/>
            <a:r>
              <a:rPr lang="nl-BE" sz="3000" dirty="0"/>
              <a:t> </a:t>
            </a:r>
            <a:r>
              <a:rPr lang="nl-BE" sz="3000" dirty="0" smtClean="0"/>
              <a:t>included BBI KPIs?</a:t>
            </a:r>
          </a:p>
          <a:p>
            <a:pPr marL="457200" lvl="1" indent="0">
              <a:buNone/>
            </a:pPr>
            <a:r>
              <a:rPr lang="nl-BE" sz="3000" dirty="0" smtClean="0">
                <a:solidFill>
                  <a:srgbClr val="FF0000"/>
                </a:solidFill>
              </a:rPr>
              <a:t>describe </a:t>
            </a:r>
            <a:r>
              <a:rPr lang="nl-BE" sz="3000" dirty="0">
                <a:solidFill>
                  <a:srgbClr val="FF0000"/>
                </a:solidFill>
              </a:rPr>
              <a:t>explicitly how your proposal contributes to each listed ‘expected impact’, e.g. via a </a:t>
            </a:r>
            <a:r>
              <a:rPr lang="nl-BE" sz="3000" dirty="0" smtClean="0">
                <a:solidFill>
                  <a:srgbClr val="FF0000"/>
                </a:solidFill>
              </a:rPr>
              <a:t>tabl</a:t>
            </a:r>
            <a:r>
              <a:rPr lang="nl-BE" sz="3000" dirty="0" smtClean="0">
                <a:solidFill>
                  <a:srgbClr val="C00000"/>
                </a:solidFill>
              </a:rPr>
              <a:t>e </a:t>
            </a:r>
            <a:endParaRPr lang="en-GB" sz="3000" dirty="0">
              <a:solidFill>
                <a:srgbClr val="C00000"/>
              </a:solidFill>
            </a:endParaRPr>
          </a:p>
          <a:p>
            <a:pPr marL="457200" lvl="1" indent="0">
              <a:buNone/>
            </a:pPr>
            <a:endParaRPr lang="nl-BE" sz="3000" dirty="0" smtClean="0"/>
          </a:p>
        </p:txBody>
      </p:sp>
      <p:sp>
        <p:nvSpPr>
          <p:cNvPr id="4" name="Slide Number Placeholder 3"/>
          <p:cNvSpPr>
            <a:spLocks noGrp="1"/>
          </p:cNvSpPr>
          <p:nvPr>
            <p:ph type="sldNum" sz="quarter" idx="12"/>
          </p:nvPr>
        </p:nvSpPr>
        <p:spPr/>
        <p:txBody>
          <a:bodyPr/>
          <a:lstStyle/>
          <a:p>
            <a:fld id="{D580C52E-D75F-4370-A181-AA5C39D7AEC8}" type="slidenum">
              <a:rPr lang="nl-BE" smtClean="0"/>
              <a:pPr/>
              <a:t>31</a:t>
            </a:fld>
            <a:endParaRPr lang="nl-BE" dirty="0"/>
          </a:p>
        </p:txBody>
      </p:sp>
    </p:spTree>
    <p:extLst>
      <p:ext uri="{BB962C8B-B14F-4D97-AF65-F5344CB8AC3E}">
        <p14:creationId xmlns:p14="http://schemas.microsoft.com/office/powerpoint/2010/main" val="31128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51520" y="2693872"/>
            <a:ext cx="8892480" cy="4527792"/>
          </a:xfrm>
        </p:spPr>
        <p:txBody>
          <a:bodyPr>
            <a:normAutofit/>
          </a:bodyPr>
          <a:lstStyle/>
          <a:p>
            <a:pPr marL="0" indent="-1152000" defTabSz="972000">
              <a:lnSpc>
                <a:spcPct val="110000"/>
              </a:lnSpc>
              <a:spcBef>
                <a:spcPts val="600"/>
              </a:spcBef>
              <a:buNone/>
            </a:pPr>
            <a:r>
              <a:rPr lang="en-US" sz="2200" dirty="0">
                <a:solidFill>
                  <a:srgbClr val="C00000"/>
                </a:solidFill>
              </a:rPr>
              <a:t>KPI </a:t>
            </a:r>
            <a:r>
              <a:rPr lang="en-US" sz="2200" dirty="0" smtClean="0">
                <a:solidFill>
                  <a:srgbClr val="C00000"/>
                </a:solidFill>
              </a:rPr>
              <a:t>1</a:t>
            </a:r>
            <a:r>
              <a:rPr lang="en-US" sz="2200" dirty="0" smtClean="0"/>
              <a:t>	</a:t>
            </a:r>
            <a:r>
              <a:rPr lang="en-US" sz="2200" dirty="0" smtClean="0">
                <a:solidFill>
                  <a:srgbClr val="4D4D4D"/>
                </a:solidFill>
              </a:rPr>
              <a:t>New </a:t>
            </a:r>
            <a:r>
              <a:rPr lang="en-US" sz="2200" dirty="0">
                <a:solidFill>
                  <a:srgbClr val="4D4D4D"/>
                </a:solidFill>
              </a:rPr>
              <a:t>cross-sector </a:t>
            </a:r>
            <a:r>
              <a:rPr lang="en-US" sz="2200" dirty="0" smtClean="0">
                <a:solidFill>
                  <a:srgbClr val="4D4D4D"/>
                </a:solidFill>
              </a:rPr>
              <a:t>interconnections</a:t>
            </a:r>
            <a:r>
              <a:rPr lang="en-US" sz="2200" dirty="0">
                <a:solidFill>
                  <a:srgbClr val="4D4D4D"/>
                </a:solidFill>
              </a:rPr>
              <a:t> </a:t>
            </a:r>
            <a:r>
              <a:rPr lang="en-US" sz="2200" dirty="0" smtClean="0">
                <a:solidFill>
                  <a:srgbClr val="4D4D4D"/>
                </a:solidFill>
              </a:rPr>
              <a:t>in bio-based economy</a:t>
            </a:r>
          </a:p>
          <a:p>
            <a:pPr marL="0" indent="-457200">
              <a:spcBef>
                <a:spcPts val="600"/>
              </a:spcBef>
              <a:buNone/>
            </a:pPr>
            <a:r>
              <a:rPr lang="en-US" sz="2200" dirty="0">
                <a:solidFill>
                  <a:srgbClr val="C00000"/>
                </a:solidFill>
              </a:rPr>
              <a:t>KPI </a:t>
            </a:r>
            <a:r>
              <a:rPr lang="en-US" sz="2200" dirty="0" smtClean="0">
                <a:solidFill>
                  <a:srgbClr val="C00000"/>
                </a:solidFill>
              </a:rPr>
              <a:t>2	</a:t>
            </a:r>
            <a:r>
              <a:rPr lang="en-US" sz="2200" dirty="0" smtClean="0">
                <a:solidFill>
                  <a:srgbClr val="4D4D4D"/>
                </a:solidFill>
              </a:rPr>
              <a:t>New </a:t>
            </a:r>
            <a:r>
              <a:rPr lang="en-US" sz="2200" dirty="0">
                <a:solidFill>
                  <a:srgbClr val="4D4D4D"/>
                </a:solidFill>
              </a:rPr>
              <a:t>bio-based value </a:t>
            </a:r>
            <a:r>
              <a:rPr lang="en-US" sz="2200" dirty="0" smtClean="0">
                <a:solidFill>
                  <a:srgbClr val="4D4D4D"/>
                </a:solidFill>
              </a:rPr>
              <a:t>chains</a:t>
            </a:r>
          </a:p>
          <a:p>
            <a:pPr marL="0" indent="-457200">
              <a:spcBef>
                <a:spcPts val="600"/>
              </a:spcBef>
              <a:buNone/>
            </a:pPr>
            <a:r>
              <a:rPr lang="en-GB" sz="2200" dirty="0">
                <a:solidFill>
                  <a:srgbClr val="C00000"/>
                </a:solidFill>
              </a:rPr>
              <a:t>KPI </a:t>
            </a:r>
            <a:r>
              <a:rPr lang="en-GB" sz="2200" dirty="0" smtClean="0">
                <a:solidFill>
                  <a:srgbClr val="C00000"/>
                </a:solidFill>
              </a:rPr>
              <a:t>3	</a:t>
            </a:r>
            <a:r>
              <a:rPr lang="en-GB" sz="2200" dirty="0" smtClean="0">
                <a:solidFill>
                  <a:srgbClr val="4D4D4D"/>
                </a:solidFill>
              </a:rPr>
              <a:t>Cooperation projects</a:t>
            </a:r>
          </a:p>
          <a:p>
            <a:pPr marL="0" indent="-457200">
              <a:spcBef>
                <a:spcPts val="600"/>
              </a:spcBef>
              <a:buNone/>
            </a:pPr>
            <a:r>
              <a:rPr lang="en-US" sz="2200" dirty="0">
                <a:solidFill>
                  <a:srgbClr val="C00000"/>
                </a:solidFill>
              </a:rPr>
              <a:t>KPI </a:t>
            </a:r>
            <a:r>
              <a:rPr lang="en-US" sz="2200" dirty="0" smtClean="0">
                <a:solidFill>
                  <a:srgbClr val="C00000"/>
                </a:solidFill>
              </a:rPr>
              <a:t>4	</a:t>
            </a:r>
            <a:r>
              <a:rPr lang="en-US" sz="2200" dirty="0" smtClean="0">
                <a:solidFill>
                  <a:srgbClr val="4D4D4D"/>
                </a:solidFill>
              </a:rPr>
              <a:t>New </a:t>
            </a:r>
            <a:r>
              <a:rPr lang="en-US" sz="2200" dirty="0">
                <a:solidFill>
                  <a:srgbClr val="4D4D4D"/>
                </a:solidFill>
              </a:rPr>
              <a:t>building blocks based on biomass of </a:t>
            </a:r>
            <a:r>
              <a:rPr lang="en-US" sz="2200" dirty="0" smtClean="0">
                <a:solidFill>
                  <a:srgbClr val="4D4D4D"/>
                </a:solidFill>
              </a:rPr>
              <a:t>European origin </a:t>
            </a:r>
            <a:r>
              <a:rPr lang="en-US" sz="2200" dirty="0">
                <a:solidFill>
                  <a:srgbClr val="4D4D4D"/>
                </a:solidFill>
              </a:rPr>
              <a:t>validated at demonstration </a:t>
            </a:r>
            <a:r>
              <a:rPr lang="en-US" sz="2200" dirty="0" smtClean="0">
                <a:solidFill>
                  <a:srgbClr val="4D4D4D"/>
                </a:solidFill>
              </a:rPr>
              <a:t>scale</a:t>
            </a:r>
          </a:p>
          <a:p>
            <a:pPr marL="0" indent="-457200">
              <a:spcBef>
                <a:spcPts val="600"/>
              </a:spcBef>
              <a:buNone/>
            </a:pPr>
            <a:r>
              <a:rPr lang="en-US" sz="2200" dirty="0">
                <a:solidFill>
                  <a:srgbClr val="C00000"/>
                </a:solidFill>
              </a:rPr>
              <a:t>KPI </a:t>
            </a:r>
            <a:r>
              <a:rPr lang="en-US" sz="2200" dirty="0" smtClean="0">
                <a:solidFill>
                  <a:srgbClr val="C00000"/>
                </a:solidFill>
              </a:rPr>
              <a:t>5</a:t>
            </a:r>
            <a:r>
              <a:rPr lang="en-US" sz="2200" dirty="0" smtClean="0">
                <a:solidFill>
                  <a:srgbClr val="4D4D4D"/>
                </a:solidFill>
              </a:rPr>
              <a:t> 	New </a:t>
            </a:r>
            <a:r>
              <a:rPr lang="en-US" sz="2200" dirty="0">
                <a:solidFill>
                  <a:srgbClr val="4D4D4D"/>
                </a:solidFill>
              </a:rPr>
              <a:t>bio-based building </a:t>
            </a:r>
            <a:r>
              <a:rPr lang="en-US" sz="2200" dirty="0" smtClean="0">
                <a:solidFill>
                  <a:srgbClr val="4D4D4D"/>
                </a:solidFill>
              </a:rPr>
              <a:t>materials</a:t>
            </a:r>
          </a:p>
          <a:p>
            <a:pPr marL="0" indent="-457200">
              <a:spcBef>
                <a:spcPts val="600"/>
              </a:spcBef>
              <a:buNone/>
            </a:pPr>
            <a:r>
              <a:rPr lang="en-US" sz="2200" dirty="0">
                <a:solidFill>
                  <a:srgbClr val="C00000"/>
                </a:solidFill>
              </a:rPr>
              <a:t>KPI </a:t>
            </a:r>
            <a:r>
              <a:rPr lang="en-US" sz="2200" dirty="0" smtClean="0">
                <a:solidFill>
                  <a:srgbClr val="C00000"/>
                </a:solidFill>
              </a:rPr>
              <a:t>6</a:t>
            </a:r>
            <a:r>
              <a:rPr lang="en-US" sz="2200" dirty="0" smtClean="0">
                <a:solidFill>
                  <a:srgbClr val="4D4D4D"/>
                </a:solidFill>
              </a:rPr>
              <a:t> 	New </a:t>
            </a:r>
            <a:r>
              <a:rPr lang="en-US" sz="2200" dirty="0">
                <a:solidFill>
                  <a:srgbClr val="4D4D4D"/>
                </a:solidFill>
              </a:rPr>
              <a:t>demonstrated ‘consumer’ products based </a:t>
            </a:r>
            <a:r>
              <a:rPr lang="en-US" sz="2200" dirty="0" smtClean="0">
                <a:solidFill>
                  <a:srgbClr val="4D4D4D"/>
                </a:solidFill>
              </a:rPr>
              <a:t>on bio-based </a:t>
            </a:r>
            <a:r>
              <a:rPr lang="en-US" sz="2200" dirty="0">
                <a:solidFill>
                  <a:srgbClr val="4D4D4D"/>
                </a:solidFill>
              </a:rPr>
              <a:t>chemicals and </a:t>
            </a:r>
            <a:r>
              <a:rPr lang="en-US" sz="2200" dirty="0" smtClean="0">
                <a:solidFill>
                  <a:srgbClr val="4D4D4D"/>
                </a:solidFill>
              </a:rPr>
              <a:t>materials</a:t>
            </a:r>
          </a:p>
          <a:p>
            <a:pPr marL="0" indent="-457200">
              <a:spcBef>
                <a:spcPts val="600"/>
              </a:spcBef>
              <a:buNone/>
            </a:pPr>
            <a:r>
              <a:rPr lang="en-US" sz="2200" dirty="0">
                <a:solidFill>
                  <a:srgbClr val="C00000"/>
                </a:solidFill>
              </a:rPr>
              <a:t>KPI </a:t>
            </a:r>
            <a:r>
              <a:rPr lang="en-US" sz="2200" dirty="0" smtClean="0">
                <a:solidFill>
                  <a:srgbClr val="C00000"/>
                </a:solidFill>
              </a:rPr>
              <a:t>7	</a:t>
            </a:r>
            <a:r>
              <a:rPr lang="en-US" sz="2200" dirty="0" smtClean="0">
                <a:solidFill>
                  <a:srgbClr val="4D4D4D"/>
                </a:solidFill>
              </a:rPr>
              <a:t>Flagships </a:t>
            </a:r>
            <a:r>
              <a:rPr lang="en-US" sz="2200" dirty="0">
                <a:solidFill>
                  <a:srgbClr val="4D4D4D"/>
                </a:solidFill>
              </a:rPr>
              <a:t>resulting from BBI JU funded projects</a:t>
            </a:r>
            <a:endParaRPr lang="en-GB" sz="2200" dirty="0">
              <a:solidFill>
                <a:srgbClr val="4D4D4D"/>
              </a:solidFill>
            </a:endParaRPr>
          </a:p>
        </p:txBody>
      </p:sp>
      <p:sp>
        <p:nvSpPr>
          <p:cNvPr id="8" name="Title 1"/>
          <p:cNvSpPr txBox="1">
            <a:spLocks/>
          </p:cNvSpPr>
          <p:nvPr/>
        </p:nvSpPr>
        <p:spPr>
          <a:xfrm>
            <a:off x="1403648" y="188640"/>
            <a:ext cx="5879095" cy="1143000"/>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en-GB" sz="3600" dirty="0" smtClean="0"/>
              <a:t>BBI JU KPIs</a:t>
            </a:r>
            <a:endParaRPr lang="en-GB" sz="3600" dirty="0"/>
          </a:p>
        </p:txBody>
      </p:sp>
      <p:sp>
        <p:nvSpPr>
          <p:cNvPr id="9" name="Content Placeholder 2"/>
          <p:cNvSpPr txBox="1">
            <a:spLocks/>
          </p:cNvSpPr>
          <p:nvPr/>
        </p:nvSpPr>
        <p:spPr>
          <a:xfrm>
            <a:off x="251520" y="1556792"/>
            <a:ext cx="6887207" cy="916697"/>
          </a:xfrm>
          <a:prstGeom prst="rect">
            <a:avLst/>
          </a:prstGeom>
          <a:ln>
            <a:solidFill>
              <a:srgbClr val="0097CE"/>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A0B01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2000" b="1" dirty="0" smtClean="0"/>
              <a:t>BBI JU specific objectives:</a:t>
            </a:r>
            <a:r>
              <a:rPr lang="en-US" sz="2000" dirty="0">
                <a:solidFill>
                  <a:srgbClr val="4D4D4D"/>
                </a:solidFill>
              </a:rPr>
              <a:t> </a:t>
            </a:r>
            <a:r>
              <a:rPr lang="en-US" sz="2000" dirty="0" smtClean="0">
                <a:solidFill>
                  <a:srgbClr val="4D4D4D"/>
                </a:solidFill>
              </a:rPr>
              <a:t>demonstrate  technologies; develop </a:t>
            </a:r>
            <a:r>
              <a:rPr lang="en-US" sz="2000" dirty="0">
                <a:solidFill>
                  <a:srgbClr val="4D4D4D"/>
                </a:solidFill>
              </a:rPr>
              <a:t>business </a:t>
            </a:r>
            <a:r>
              <a:rPr lang="en-US" sz="2000" dirty="0" smtClean="0">
                <a:solidFill>
                  <a:srgbClr val="4D4D4D"/>
                </a:solidFill>
              </a:rPr>
              <a:t>models, set up flagship </a:t>
            </a:r>
            <a:r>
              <a:rPr lang="en-US" sz="2000" dirty="0" err="1" smtClean="0">
                <a:solidFill>
                  <a:srgbClr val="4D4D4D"/>
                </a:solidFill>
              </a:rPr>
              <a:t>biorefinery</a:t>
            </a:r>
            <a:r>
              <a:rPr lang="en-US" sz="2000" dirty="0" smtClean="0">
                <a:solidFill>
                  <a:srgbClr val="4D4D4D"/>
                </a:solidFill>
              </a:rPr>
              <a:t> plants: </a:t>
            </a:r>
          </a:p>
        </p:txBody>
      </p:sp>
      <p:pic>
        <p:nvPicPr>
          <p:cNvPr id="10" name="Picture 9" descr="Screen Shot 2014-05-01 at 09.06.16.png"/>
          <p:cNvPicPr>
            <a:picLocks noChangeAspect="1"/>
          </p:cNvPicPr>
          <p:nvPr/>
        </p:nvPicPr>
        <p:blipFill>
          <a:blip r:embed="rId3"/>
          <a:stretch>
            <a:fillRect/>
          </a:stretch>
        </p:blipFill>
        <p:spPr>
          <a:xfrm>
            <a:off x="7282743" y="-32976"/>
            <a:ext cx="1861257" cy="2758943"/>
          </a:xfrm>
          <a:prstGeom prst="rect">
            <a:avLst/>
          </a:prstGeom>
        </p:spPr>
      </p:pic>
      <p:sp>
        <p:nvSpPr>
          <p:cNvPr id="2" name="Slide Number Placeholder 1"/>
          <p:cNvSpPr>
            <a:spLocks noGrp="1"/>
          </p:cNvSpPr>
          <p:nvPr>
            <p:ph type="sldNum" sz="quarter" idx="12"/>
          </p:nvPr>
        </p:nvSpPr>
        <p:spPr/>
        <p:txBody>
          <a:bodyPr/>
          <a:lstStyle/>
          <a:p>
            <a:fld id="{D580C52E-D75F-4370-A181-AA5C39D7AEC8}" type="slidenum">
              <a:rPr lang="nl-BE" smtClean="0"/>
              <a:pPr/>
              <a:t>32</a:t>
            </a:fld>
            <a:endParaRPr lang="nl-BE" dirty="0"/>
          </a:p>
        </p:txBody>
      </p:sp>
    </p:spTree>
    <p:extLst>
      <p:ext uri="{BB962C8B-B14F-4D97-AF65-F5344CB8AC3E}">
        <p14:creationId xmlns:p14="http://schemas.microsoft.com/office/powerpoint/2010/main" val="55009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5069160"/>
          </a:xfrm>
        </p:spPr>
        <p:txBody>
          <a:bodyPr>
            <a:normAutofit lnSpcReduction="10000"/>
          </a:bodyPr>
          <a:lstStyle/>
          <a:p>
            <a:r>
              <a:rPr lang="en-GB" sz="2800" u="sng" dirty="0" smtClean="0"/>
              <a:t>Exploitation, dissemination and communication of project </a:t>
            </a:r>
            <a:r>
              <a:rPr lang="en-GB" sz="2800" u="sng" dirty="0"/>
              <a:t>results</a:t>
            </a:r>
            <a:r>
              <a:rPr lang="en-GB" sz="2800" dirty="0"/>
              <a:t> (including </a:t>
            </a:r>
            <a:r>
              <a:rPr lang="en-GB" sz="2800" dirty="0" smtClean="0"/>
              <a:t>IPR </a:t>
            </a:r>
            <a:r>
              <a:rPr lang="en-GB" sz="2800" dirty="0"/>
              <a:t>and </a:t>
            </a:r>
            <a:r>
              <a:rPr lang="en-GB" sz="2800" dirty="0" smtClean="0"/>
              <a:t>- where relevant - research </a:t>
            </a:r>
            <a:r>
              <a:rPr lang="en-GB" sz="2800" dirty="0"/>
              <a:t>data </a:t>
            </a:r>
            <a:r>
              <a:rPr lang="en-GB" sz="2800" dirty="0" smtClean="0"/>
              <a:t>management</a:t>
            </a:r>
            <a:r>
              <a:rPr lang="en-GB" dirty="0" smtClean="0"/>
              <a:t>)</a:t>
            </a:r>
          </a:p>
          <a:p>
            <a:pPr lvl="1"/>
            <a:r>
              <a:rPr lang="nl-BE" sz="2400" u="sng" dirty="0" smtClean="0"/>
              <a:t>Dissemination &amp; exploitation</a:t>
            </a:r>
            <a:r>
              <a:rPr lang="nl-BE" sz="2400" dirty="0" smtClean="0"/>
              <a:t>: more than an eligibility criterion; this is also evaluated by experts</a:t>
            </a:r>
          </a:p>
          <a:p>
            <a:pPr lvl="1"/>
            <a:r>
              <a:rPr lang="nl-BE" sz="2400" u="sng" dirty="0" smtClean="0"/>
              <a:t>Tips</a:t>
            </a:r>
            <a:r>
              <a:rPr lang="nl-BE" sz="2400" dirty="0" smtClean="0"/>
              <a:t>: </a:t>
            </a:r>
          </a:p>
          <a:p>
            <a:pPr lvl="2"/>
            <a:r>
              <a:rPr lang="nl-BE" dirty="0" smtClean="0"/>
              <a:t>Also provide quantative data (how many conferences, publications, target audiences,...) =&gt; be </a:t>
            </a:r>
            <a:r>
              <a:rPr lang="nl-BE" b="1" i="1" dirty="0" smtClean="0"/>
              <a:t>specific</a:t>
            </a:r>
            <a:r>
              <a:rPr lang="nl-BE" dirty="0" smtClean="0"/>
              <a:t>, avoid ‘generic’ diss./comm./expl. plans</a:t>
            </a:r>
          </a:p>
          <a:p>
            <a:pPr lvl="2"/>
            <a:r>
              <a:rPr lang="nl-BE" dirty="0" smtClean="0"/>
              <a:t>Include relevant (also public) deliverables</a:t>
            </a:r>
          </a:p>
          <a:p>
            <a:pPr lvl="2"/>
            <a:r>
              <a:rPr lang="nl-BE" dirty="0" smtClean="0"/>
              <a:t>Explicitly describe IPR (Intellectual Property Rights) management</a:t>
            </a:r>
            <a:endParaRPr lang="en-GB" dirty="0"/>
          </a:p>
        </p:txBody>
      </p:sp>
      <p:sp>
        <p:nvSpPr>
          <p:cNvPr id="7" name="Title 1"/>
          <p:cNvSpPr txBox="1">
            <a:spLocks/>
          </p:cNvSpPr>
          <p:nvPr/>
        </p:nvSpPr>
        <p:spPr>
          <a:xfrm>
            <a:off x="1603494" y="168884"/>
            <a:ext cx="7540506" cy="1143000"/>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smtClean="0"/>
              <a:t>H2020 subcriteria IMPACT</a:t>
            </a:r>
            <a:endParaRPr lang="en-GB" sz="3600" dirty="0"/>
          </a:p>
        </p:txBody>
      </p:sp>
      <p:sp>
        <p:nvSpPr>
          <p:cNvPr id="2" name="Slide Number Placeholder 1"/>
          <p:cNvSpPr>
            <a:spLocks noGrp="1"/>
          </p:cNvSpPr>
          <p:nvPr>
            <p:ph type="sldNum" sz="quarter" idx="12"/>
          </p:nvPr>
        </p:nvSpPr>
        <p:spPr/>
        <p:txBody>
          <a:bodyPr/>
          <a:lstStyle/>
          <a:p>
            <a:fld id="{D580C52E-D75F-4370-A181-AA5C39D7AEC8}" type="slidenum">
              <a:rPr lang="nl-BE" smtClean="0"/>
              <a:pPr/>
              <a:t>33</a:t>
            </a:fld>
            <a:endParaRPr lang="nl-BE" dirty="0"/>
          </a:p>
        </p:txBody>
      </p:sp>
    </p:spTree>
    <p:extLst>
      <p:ext uri="{BB962C8B-B14F-4D97-AF65-F5344CB8AC3E}">
        <p14:creationId xmlns:p14="http://schemas.microsoft.com/office/powerpoint/2010/main" val="131215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925144"/>
          </a:xfrm>
        </p:spPr>
        <p:txBody>
          <a:bodyPr>
            <a:noAutofit/>
          </a:bodyPr>
          <a:lstStyle/>
          <a:p>
            <a:r>
              <a:rPr lang="en-GB" sz="2800" dirty="0" smtClean="0"/>
              <a:t>Extent </a:t>
            </a:r>
            <a:r>
              <a:rPr lang="en-GB" sz="2800" dirty="0"/>
              <a:t>to which the proposed </a:t>
            </a:r>
            <a:r>
              <a:rPr lang="en-GB" sz="2800" u="sng" dirty="0"/>
              <a:t>consortium</a:t>
            </a:r>
            <a:r>
              <a:rPr lang="en-GB" sz="2800" dirty="0"/>
              <a:t> </a:t>
            </a:r>
            <a:r>
              <a:rPr lang="en-GB" sz="2800" u="sng" dirty="0"/>
              <a:t>own </a:t>
            </a:r>
            <a:r>
              <a:rPr lang="en-GB" sz="2800" u="sng" dirty="0" smtClean="0"/>
              <a:t>contribution</a:t>
            </a:r>
            <a:r>
              <a:rPr lang="en-GB" sz="2800" dirty="0" smtClean="0"/>
              <a:t>, </a:t>
            </a:r>
            <a:r>
              <a:rPr lang="en-GB" sz="2800" dirty="0" smtClean="0">
                <a:solidFill>
                  <a:srgbClr val="C00000"/>
                </a:solidFill>
              </a:rPr>
              <a:t>including additional investments</a:t>
            </a:r>
            <a:r>
              <a:rPr lang="en-GB" sz="2800" dirty="0" smtClean="0"/>
              <a:t>, </a:t>
            </a:r>
            <a:r>
              <a:rPr lang="en-GB" sz="2800" dirty="0"/>
              <a:t>will help maximising the impact of the </a:t>
            </a:r>
            <a:r>
              <a:rPr lang="en-GB" sz="2800" dirty="0" smtClean="0"/>
              <a:t>action</a:t>
            </a:r>
          </a:p>
          <a:p>
            <a:pPr lvl="1"/>
            <a:r>
              <a:rPr lang="nl-BE" dirty="0" smtClean="0"/>
              <a:t>Clearly describe if and how much “own contribution” (‘in kind’, ‘in cash’ </a:t>
            </a:r>
            <a:r>
              <a:rPr lang="nl-BE" u="sng" dirty="0" smtClean="0"/>
              <a:t>and/or</a:t>
            </a:r>
            <a:r>
              <a:rPr lang="nl-BE" dirty="0" smtClean="0"/>
              <a:t> ‘additional investments’) is included in the proposal...</a:t>
            </a:r>
          </a:p>
          <a:p>
            <a:pPr lvl="1"/>
            <a:r>
              <a:rPr lang="nl-BE" dirty="0" smtClean="0"/>
              <a:t>...AND explain how this will maximise the impact of the action </a:t>
            </a:r>
          </a:p>
          <a:p>
            <a:pPr lvl="1"/>
            <a:r>
              <a:rPr lang="nl-BE" b="1" i="1" dirty="0"/>
              <a:t>D</a:t>
            </a:r>
            <a:r>
              <a:rPr lang="nl-BE" b="1" i="1" dirty="0" smtClean="0"/>
              <a:t>on’t just list the amounts, also explain them</a:t>
            </a:r>
            <a:endParaRPr lang="en-GB" b="1" i="1" dirty="0"/>
          </a:p>
        </p:txBody>
      </p:sp>
      <p:sp>
        <p:nvSpPr>
          <p:cNvPr id="5" name="Title 1"/>
          <p:cNvSpPr txBox="1">
            <a:spLocks/>
          </p:cNvSpPr>
          <p:nvPr/>
        </p:nvSpPr>
        <p:spPr>
          <a:xfrm>
            <a:off x="1619672" y="180710"/>
            <a:ext cx="7524328" cy="1143000"/>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smtClean="0"/>
              <a:t>H2020 subcriteria IMPACT</a:t>
            </a:r>
            <a:endParaRPr lang="en-GB" sz="3600" dirty="0"/>
          </a:p>
        </p:txBody>
      </p:sp>
      <p:sp>
        <p:nvSpPr>
          <p:cNvPr id="2" name="Slide Number Placeholder 1"/>
          <p:cNvSpPr>
            <a:spLocks noGrp="1"/>
          </p:cNvSpPr>
          <p:nvPr>
            <p:ph type="sldNum" sz="quarter" idx="12"/>
          </p:nvPr>
        </p:nvSpPr>
        <p:spPr/>
        <p:txBody>
          <a:bodyPr/>
          <a:lstStyle/>
          <a:p>
            <a:fld id="{D580C52E-D75F-4370-A181-AA5C39D7AEC8}" type="slidenum">
              <a:rPr lang="nl-BE" smtClean="0"/>
              <a:pPr/>
              <a:t>34</a:t>
            </a:fld>
            <a:endParaRPr lang="nl-BE" dirty="0"/>
          </a:p>
        </p:txBody>
      </p:sp>
    </p:spTree>
    <p:extLst>
      <p:ext uri="{BB962C8B-B14F-4D97-AF65-F5344CB8AC3E}">
        <p14:creationId xmlns:p14="http://schemas.microsoft.com/office/powerpoint/2010/main" val="16365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smtClean="0"/>
              <a:t>A programme implemented with private and public funds  2014-2020</a:t>
            </a:r>
            <a:br>
              <a:rPr lang="nl-BE" sz="3200" dirty="0" smtClean="0"/>
            </a:br>
            <a:endParaRPr lang="en-GB" sz="3200" dirty="0"/>
          </a:p>
        </p:txBody>
      </p:sp>
      <p:sp>
        <p:nvSpPr>
          <p:cNvPr id="4" name="Footer Placeholder 3"/>
          <p:cNvSpPr>
            <a:spLocks noGrp="1"/>
          </p:cNvSpPr>
          <p:nvPr>
            <p:ph type="ftr" sz="quarter" idx="11"/>
          </p:nvPr>
        </p:nvSpPr>
        <p:spPr/>
        <p:txBody>
          <a:bodyPr/>
          <a:lstStyle/>
          <a:p>
            <a:r>
              <a:rPr lang="nl-BE"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35</a:t>
            </a:fld>
            <a:endParaRPr lang="nl-BE" dirty="0"/>
          </a:p>
        </p:txBody>
      </p:sp>
      <p:grpSp>
        <p:nvGrpSpPr>
          <p:cNvPr id="6" name="Group 12"/>
          <p:cNvGrpSpPr>
            <a:grpSpLocks/>
          </p:cNvGrpSpPr>
          <p:nvPr/>
        </p:nvGrpSpPr>
        <p:grpSpPr bwMode="auto">
          <a:xfrm>
            <a:off x="6011863" y="1504950"/>
            <a:ext cx="2881312" cy="3887788"/>
            <a:chOff x="6012160" y="980728"/>
            <a:chExt cx="2880320" cy="3888433"/>
          </a:xfrm>
        </p:grpSpPr>
        <p:grpSp>
          <p:nvGrpSpPr>
            <p:cNvPr id="7" name="Group 11"/>
            <p:cNvGrpSpPr>
              <a:grpSpLocks/>
            </p:cNvGrpSpPr>
            <p:nvPr/>
          </p:nvGrpSpPr>
          <p:grpSpPr bwMode="auto">
            <a:xfrm>
              <a:off x="6012160" y="980728"/>
              <a:ext cx="2880320" cy="3888433"/>
              <a:chOff x="6012160" y="980728"/>
              <a:chExt cx="2880320" cy="3888433"/>
            </a:xfrm>
          </p:grpSpPr>
          <p:sp>
            <p:nvSpPr>
              <p:cNvPr id="9" name="Oval 9"/>
              <p:cNvSpPr>
                <a:spLocks noChangeArrowheads="1"/>
              </p:cNvSpPr>
              <p:nvPr/>
            </p:nvSpPr>
            <p:spPr bwMode="auto">
              <a:xfrm>
                <a:off x="6012160" y="1844824"/>
                <a:ext cx="2880320" cy="3024337"/>
              </a:xfrm>
              <a:prstGeom prst="ellipse">
                <a:avLst/>
              </a:prstGeom>
              <a:gradFill>
                <a:gsLst>
                  <a:gs pos="0">
                    <a:srgbClr val="FEC200"/>
                  </a:gs>
                  <a:gs pos="54000">
                    <a:srgbClr val="669900"/>
                  </a:gs>
                  <a:gs pos="100000">
                    <a:srgbClr val="0F5494">
                      <a:alpha val="37000"/>
                    </a:srgbClr>
                  </a:gs>
                </a:gsLst>
                <a:lin ang="5400000" scaled="0"/>
              </a:gradFill>
              <a:ln w="9525" algn="ctr">
                <a:noFill/>
                <a:round/>
                <a:headEnd/>
                <a:tailEnd/>
              </a:ln>
            </p:spPr>
            <p:txBody>
              <a:bodyPr/>
              <a:lstStyle/>
              <a:p>
                <a:pPr defTabSz="512763" eaLnBrk="0" hangingPunct="0">
                  <a:buClr>
                    <a:srgbClr val="000000"/>
                  </a:buClr>
                  <a:buSzPct val="100000"/>
                  <a:defRPr/>
                </a:pPr>
                <a:endParaRPr lang="de-CH" altLang="en-US" sz="1600" dirty="0">
                  <a:latin typeface="Arial"/>
                  <a:cs typeface="Arial"/>
                </a:endParaRPr>
              </a:p>
              <a:p>
                <a:pPr defTabSz="512763" eaLnBrk="0" hangingPunct="0">
                  <a:buClr>
                    <a:srgbClr val="000000"/>
                  </a:buClr>
                  <a:buSzPct val="100000"/>
                  <a:defRPr/>
                </a:pPr>
                <a:endParaRPr lang="de-CH" altLang="en-US" sz="1600" dirty="0">
                  <a:latin typeface="Arial"/>
                  <a:cs typeface="Arial"/>
                </a:endParaRPr>
              </a:p>
              <a:p>
                <a:pPr algn="ctr" defTabSz="512763" eaLnBrk="0" hangingPunct="0">
                  <a:buClr>
                    <a:srgbClr val="000000"/>
                  </a:buClr>
                  <a:buSzPct val="100000"/>
                  <a:defRPr/>
                </a:pPr>
                <a:r>
                  <a:rPr lang="de-CH" altLang="en-US" b="1" dirty="0">
                    <a:latin typeface="Arial"/>
                    <a:cs typeface="Arial"/>
                  </a:rPr>
                  <a:t> </a:t>
                </a:r>
                <a:r>
                  <a:rPr lang="de-CH" altLang="en-US" b="1" dirty="0" smtClean="0">
                    <a:latin typeface="Arial"/>
                    <a:cs typeface="Arial"/>
                  </a:rPr>
                  <a:t>TOTAL</a:t>
                </a:r>
                <a:endParaRPr lang="de-CH" altLang="en-US" b="1" dirty="0">
                  <a:latin typeface="Arial"/>
                  <a:cs typeface="Arial"/>
                </a:endParaRPr>
              </a:p>
              <a:p>
                <a:pPr algn="ctr" defTabSz="512763" eaLnBrk="0" hangingPunct="0">
                  <a:buClr>
                    <a:srgbClr val="000000"/>
                  </a:buClr>
                  <a:buSzPct val="100000"/>
                  <a:defRPr/>
                </a:pPr>
                <a:r>
                  <a:rPr lang="de-CH" altLang="en-US" sz="1600" dirty="0">
                    <a:latin typeface="Arial"/>
                    <a:cs typeface="Arial"/>
                  </a:rPr>
                  <a:t> </a:t>
                </a:r>
                <a:r>
                  <a:rPr lang="de-CH" altLang="en-US" b="1" dirty="0">
                    <a:latin typeface="Arial"/>
                    <a:cs typeface="Arial"/>
                  </a:rPr>
                  <a:t>€ 3705 M</a:t>
                </a:r>
                <a:endParaRPr lang="en-GB" altLang="en-US" b="1" dirty="0">
                  <a:solidFill>
                    <a:schemeClr val="bg1"/>
                  </a:solidFill>
                  <a:latin typeface="Arial"/>
                  <a:cs typeface="Arial"/>
                </a:endParaRPr>
              </a:p>
            </p:txBody>
          </p:sp>
          <p:pic>
            <p:nvPicPr>
              <p:cNvPr id="10" name="Picture 27" descr="BBI_Logo_official_short.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2280" y="980728"/>
                <a:ext cx="648569" cy="79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0"/>
            <p:cNvSpPr txBox="1">
              <a:spLocks noChangeArrowheads="1"/>
            </p:cNvSpPr>
            <p:nvPr/>
          </p:nvSpPr>
          <p:spPr bwMode="auto">
            <a:xfrm>
              <a:off x="6947867" y="3501008"/>
              <a:ext cx="1152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en-US" sz="1400" b="1" dirty="0" smtClean="0"/>
                <a:t>(+- 75</a:t>
              </a:r>
              <a:r>
                <a:rPr lang="fr-BE" altLang="en-US" sz="1400" b="1" dirty="0"/>
                <a:t>%             </a:t>
              </a:r>
              <a:r>
                <a:rPr lang="fr-BE" altLang="en-US" sz="1400" b="1" dirty="0" smtClean="0"/>
                <a:t>from BIC</a:t>
              </a:r>
              <a:r>
                <a:rPr lang="fr-BE" altLang="en-US" sz="1400" b="1" dirty="0"/>
                <a:t>)</a:t>
              </a:r>
              <a:endParaRPr lang="en-GB" altLang="en-US" sz="1400" b="1" dirty="0"/>
            </a:p>
          </p:txBody>
        </p:sp>
      </p:grpSp>
      <p:grpSp>
        <p:nvGrpSpPr>
          <p:cNvPr id="11" name="Group 1"/>
          <p:cNvGrpSpPr>
            <a:grpSpLocks/>
          </p:cNvGrpSpPr>
          <p:nvPr/>
        </p:nvGrpSpPr>
        <p:grpSpPr bwMode="auto">
          <a:xfrm>
            <a:off x="395288" y="1557338"/>
            <a:ext cx="1008062" cy="3835400"/>
            <a:chOff x="395288" y="1177165"/>
            <a:chExt cx="1008062" cy="3836012"/>
          </a:xfrm>
        </p:grpSpPr>
        <p:sp>
          <p:nvSpPr>
            <p:cNvPr id="12" name="Rectangle 5"/>
            <p:cNvSpPr>
              <a:spLocks noChangeArrowheads="1"/>
            </p:cNvSpPr>
            <p:nvPr/>
          </p:nvSpPr>
          <p:spPr bwMode="auto">
            <a:xfrm>
              <a:off x="395288" y="2020467"/>
              <a:ext cx="1008062" cy="2992710"/>
            </a:xfrm>
            <a:prstGeom prst="rect">
              <a:avLst/>
            </a:prstGeom>
            <a:solidFill>
              <a:srgbClr val="0F5494">
                <a:alpha val="63136"/>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CH" altLang="en-US"/>
            </a:p>
            <a:p>
              <a:pPr algn="ctr"/>
              <a:endParaRPr lang="de-CH" altLang="en-US"/>
            </a:p>
            <a:p>
              <a:pPr algn="ctr"/>
              <a:endParaRPr lang="de-CH" altLang="en-US"/>
            </a:p>
            <a:p>
              <a:pPr algn="ctr"/>
              <a:endParaRPr lang="de-CH" altLang="en-US"/>
            </a:p>
            <a:p>
              <a:pPr algn="ctr"/>
              <a:endParaRPr lang="de-CH" altLang="en-US"/>
            </a:p>
            <a:p>
              <a:pPr algn="ctr"/>
              <a:r>
                <a:rPr lang="de-CH" altLang="en-US" b="1"/>
                <a:t>€ 975 M</a:t>
              </a:r>
            </a:p>
            <a:p>
              <a:pPr algn="ctr"/>
              <a:endParaRPr lang="de-CH" altLang="en-US"/>
            </a:p>
            <a:p>
              <a:pPr algn="ctr"/>
              <a:endParaRPr lang="de-CH" altLang="en-US"/>
            </a:p>
            <a:p>
              <a:pPr algn="ctr"/>
              <a:endParaRPr lang="de-CH" altLang="en-US"/>
            </a:p>
            <a:p>
              <a:pPr algn="ctr"/>
              <a:endParaRPr lang="de-CH" altLang="en-US"/>
            </a:p>
            <a:p>
              <a:pPr algn="ctr"/>
              <a:endParaRPr lang="de-CH" altLang="en-US"/>
            </a:p>
            <a:p>
              <a:pPr algn="ctr"/>
              <a:endParaRPr lang="de-CH" altLang="en-US"/>
            </a:p>
          </p:txBody>
        </p:sp>
        <p:pic>
          <p:nvPicPr>
            <p:cNvPr id="13" name="Picture 2" descr="http://ec.europa.eu/dgs/education_culture/publ/graphics/packages/eu_flag_erasmusmundus-neg.png"/>
            <p:cNvPicPr>
              <a:picLocks noChangeAspect="1" noChangeArrowheads="1"/>
            </p:cNvPicPr>
            <p:nvPr/>
          </p:nvPicPr>
          <p:blipFill>
            <a:blip r:embed="rId4" cstate="email">
              <a:extLst>
                <a:ext uri="{28A0092B-C50C-407E-A947-70E740481C1C}">
                  <a14:useLocalDpi xmlns:a14="http://schemas.microsoft.com/office/drawing/2010/main" val="0"/>
                </a:ext>
              </a:extLst>
            </a:blip>
            <a:srcRect l="1468" t="3142" r="66270" b="18974"/>
            <a:stretch>
              <a:fillRect/>
            </a:stretch>
          </p:blipFill>
          <p:spPr bwMode="auto">
            <a:xfrm>
              <a:off x="407488" y="1177165"/>
              <a:ext cx="995862" cy="71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8"/>
          <p:cNvGrpSpPr>
            <a:grpSpLocks/>
          </p:cNvGrpSpPr>
          <p:nvPr/>
        </p:nvGrpSpPr>
        <p:grpSpPr bwMode="auto">
          <a:xfrm>
            <a:off x="323850" y="1514475"/>
            <a:ext cx="2376488" cy="4822825"/>
            <a:chOff x="323528" y="989855"/>
            <a:chExt cx="2376512" cy="4824120"/>
          </a:xfrm>
        </p:grpSpPr>
        <p:grpSp>
          <p:nvGrpSpPr>
            <p:cNvPr id="15" name="Group 4"/>
            <p:cNvGrpSpPr>
              <a:grpSpLocks/>
            </p:cNvGrpSpPr>
            <p:nvPr/>
          </p:nvGrpSpPr>
          <p:grpSpPr bwMode="auto">
            <a:xfrm>
              <a:off x="323528" y="4869160"/>
              <a:ext cx="2376512" cy="944815"/>
              <a:chOff x="323528" y="4869160"/>
              <a:chExt cx="2376512" cy="944815"/>
            </a:xfrm>
          </p:grpSpPr>
          <p:sp>
            <p:nvSpPr>
              <p:cNvPr id="19" name="TextBox 3"/>
              <p:cNvSpPr txBox="1">
                <a:spLocks noChangeArrowheads="1"/>
              </p:cNvSpPr>
              <p:nvPr/>
            </p:nvSpPr>
            <p:spPr bwMode="auto">
              <a:xfrm>
                <a:off x="323528" y="5229200"/>
                <a:ext cx="2376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en-US" sz="1600" b="1" dirty="0" smtClean="0">
                    <a:latin typeface="Arial"/>
                    <a:cs typeface="Arial"/>
                  </a:rPr>
                  <a:t>‘Call </a:t>
                </a:r>
                <a:r>
                  <a:rPr lang="fr-BE" altLang="en-US" sz="1600" b="1" dirty="0">
                    <a:latin typeface="Arial"/>
                    <a:cs typeface="Arial"/>
                  </a:rPr>
                  <a:t>for </a:t>
                </a:r>
                <a:r>
                  <a:rPr lang="fr-BE" altLang="en-US" sz="1600" b="1" dirty="0" err="1" smtClean="0">
                    <a:latin typeface="Arial"/>
                    <a:cs typeface="Arial"/>
                  </a:rPr>
                  <a:t>Proposals</a:t>
                </a:r>
                <a:r>
                  <a:rPr lang="fr-BE" altLang="en-US" sz="1600" b="1" dirty="0" smtClean="0">
                    <a:latin typeface="Arial"/>
                    <a:cs typeface="Arial"/>
                  </a:rPr>
                  <a:t>’ </a:t>
                </a:r>
                <a:endParaRPr lang="fr-BE" altLang="en-US" sz="1600" b="1" dirty="0">
                  <a:latin typeface="Arial"/>
                  <a:cs typeface="Arial"/>
                </a:endParaRPr>
              </a:p>
              <a:p>
                <a:pPr algn="ctr" eaLnBrk="1" hangingPunct="1"/>
                <a:r>
                  <a:rPr lang="fr-BE" altLang="en-US" sz="1600" dirty="0" smtClean="0">
                    <a:latin typeface="Arial"/>
                    <a:cs typeface="Arial"/>
                  </a:rPr>
                  <a:t>(‘in cash’ and ‘in </a:t>
                </a:r>
                <a:r>
                  <a:rPr lang="fr-BE" altLang="en-US" sz="1600" dirty="0" err="1" smtClean="0">
                    <a:latin typeface="Arial"/>
                    <a:cs typeface="Arial"/>
                  </a:rPr>
                  <a:t>kind</a:t>
                </a:r>
                <a:r>
                  <a:rPr lang="fr-BE" altLang="en-US" sz="1600" dirty="0" smtClean="0">
                    <a:latin typeface="Arial"/>
                    <a:cs typeface="Arial"/>
                  </a:rPr>
                  <a:t>’)</a:t>
                </a:r>
                <a:endParaRPr lang="en-GB" altLang="en-US" sz="1600" dirty="0">
                  <a:latin typeface="Arial"/>
                  <a:cs typeface="Arial"/>
                </a:endParaRPr>
              </a:p>
            </p:txBody>
          </p:sp>
          <p:sp>
            <p:nvSpPr>
              <p:cNvPr id="20" name="Right Brace 4"/>
              <p:cNvSpPr>
                <a:spLocks/>
              </p:cNvSpPr>
              <p:nvPr/>
            </p:nvSpPr>
            <p:spPr bwMode="auto">
              <a:xfrm rot="5400000">
                <a:off x="1295549" y="3969197"/>
                <a:ext cx="432223" cy="2232149"/>
              </a:xfrm>
              <a:prstGeom prst="rightBrace">
                <a:avLst>
                  <a:gd name="adj1" fmla="val 8344"/>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512763" eaLnBrk="0" hangingPunct="0">
                  <a:buClr>
                    <a:srgbClr val="000000"/>
                  </a:buClr>
                  <a:buSzPct val="100000"/>
                  <a:buFont typeface="Times New Roman" pitchFamily="18" charset="0"/>
                  <a:buNone/>
                </a:pPr>
                <a:endParaRPr lang="en-GB" altLang="en-US" sz="2700">
                  <a:solidFill>
                    <a:schemeClr val="bg1"/>
                  </a:solidFill>
                  <a:latin typeface="Calibri" pitchFamily="34" charset="0"/>
                </a:endParaRPr>
              </a:p>
            </p:txBody>
          </p:sp>
        </p:grpSp>
        <p:grpSp>
          <p:nvGrpSpPr>
            <p:cNvPr id="16" name="Group 2"/>
            <p:cNvGrpSpPr>
              <a:grpSpLocks/>
            </p:cNvGrpSpPr>
            <p:nvPr/>
          </p:nvGrpSpPr>
          <p:grpSpPr bwMode="auto">
            <a:xfrm>
              <a:off x="1619672" y="989855"/>
              <a:ext cx="1008063" cy="3879306"/>
              <a:chOff x="1619672" y="1133871"/>
              <a:chExt cx="1008063" cy="3879306"/>
            </a:xfrm>
          </p:grpSpPr>
          <p:sp>
            <p:nvSpPr>
              <p:cNvPr id="17" name="Rectangle 8"/>
              <p:cNvSpPr>
                <a:spLocks noChangeArrowheads="1"/>
              </p:cNvSpPr>
              <p:nvPr/>
            </p:nvSpPr>
            <p:spPr bwMode="auto">
              <a:xfrm>
                <a:off x="1619672" y="2020466"/>
                <a:ext cx="1008063" cy="2992711"/>
              </a:xfrm>
              <a:prstGeom prst="rect">
                <a:avLst/>
              </a:prstGeom>
              <a:solidFill>
                <a:srgbClr val="6699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de-CH" altLang="en-US" dirty="0"/>
              </a:p>
              <a:p>
                <a:pPr algn="ctr"/>
                <a:endParaRPr lang="de-CH" altLang="en-US" dirty="0"/>
              </a:p>
              <a:p>
                <a:pPr algn="ctr"/>
                <a:endParaRPr lang="de-CH" altLang="en-US" dirty="0"/>
              </a:p>
              <a:p>
                <a:pPr algn="ctr"/>
                <a:endParaRPr lang="de-CH" altLang="en-US" b="1" dirty="0"/>
              </a:p>
              <a:p>
                <a:pPr algn="ctr"/>
                <a:endParaRPr lang="de-CH" altLang="en-US" b="1" dirty="0"/>
              </a:p>
              <a:p>
                <a:pPr algn="ctr"/>
                <a:r>
                  <a:rPr lang="de-CH" altLang="en-US" b="1" dirty="0"/>
                  <a:t>€ 975 M</a:t>
                </a:r>
              </a:p>
              <a:p>
                <a:pPr algn="ctr"/>
                <a:endParaRPr lang="de-CH" altLang="en-US" dirty="0"/>
              </a:p>
              <a:p>
                <a:pPr algn="ctr"/>
                <a:endParaRPr lang="de-CH" altLang="en-US" dirty="0"/>
              </a:p>
              <a:p>
                <a:pPr algn="ctr"/>
                <a:endParaRPr lang="de-CH" altLang="en-US" dirty="0"/>
              </a:p>
              <a:p>
                <a:pPr algn="ctr"/>
                <a:endParaRPr lang="de-CH" altLang="en-US" dirty="0"/>
              </a:p>
              <a:p>
                <a:pPr algn="ctr"/>
                <a:endParaRPr lang="de-CH" altLang="en-US" dirty="0"/>
              </a:p>
              <a:p>
                <a:pPr algn="ctr"/>
                <a:endParaRPr lang="de-CH" altLang="en-US" dirty="0"/>
              </a:p>
            </p:txBody>
          </p:sp>
          <p:pic>
            <p:nvPicPr>
              <p:cNvPr id="18"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91680" y="1133871"/>
                <a:ext cx="748630" cy="85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21" name="Group 10"/>
          <p:cNvGrpSpPr>
            <a:grpSpLocks/>
          </p:cNvGrpSpPr>
          <p:nvPr/>
        </p:nvGrpSpPr>
        <p:grpSpPr bwMode="auto">
          <a:xfrm>
            <a:off x="2700338" y="1504950"/>
            <a:ext cx="2376487" cy="4806016"/>
            <a:chOff x="2699792" y="980728"/>
            <a:chExt cx="2376264" cy="4806657"/>
          </a:xfrm>
        </p:grpSpPr>
        <p:grpSp>
          <p:nvGrpSpPr>
            <p:cNvPr id="22" name="Group 7"/>
            <p:cNvGrpSpPr>
              <a:grpSpLocks/>
            </p:cNvGrpSpPr>
            <p:nvPr/>
          </p:nvGrpSpPr>
          <p:grpSpPr bwMode="auto">
            <a:xfrm>
              <a:off x="3276600" y="980728"/>
              <a:ext cx="1799456" cy="4806657"/>
              <a:chOff x="3276600" y="980728"/>
              <a:chExt cx="1799456" cy="4806657"/>
            </a:xfrm>
          </p:grpSpPr>
          <p:grpSp>
            <p:nvGrpSpPr>
              <p:cNvPr id="24" name="Group 6"/>
              <p:cNvGrpSpPr>
                <a:grpSpLocks/>
              </p:cNvGrpSpPr>
              <p:nvPr/>
            </p:nvGrpSpPr>
            <p:grpSpPr bwMode="auto">
              <a:xfrm>
                <a:off x="3277417" y="4869160"/>
                <a:ext cx="1798639" cy="918225"/>
                <a:chOff x="3277417" y="4869160"/>
                <a:chExt cx="1798639" cy="918225"/>
              </a:xfrm>
            </p:grpSpPr>
            <p:sp>
              <p:nvSpPr>
                <p:cNvPr id="28" name="Right Brace 5"/>
                <p:cNvSpPr>
                  <a:spLocks/>
                </p:cNvSpPr>
                <p:nvPr/>
              </p:nvSpPr>
              <p:spPr bwMode="auto">
                <a:xfrm rot="5400000">
                  <a:off x="3959570" y="4187007"/>
                  <a:ext cx="360512" cy="1724818"/>
                </a:xfrm>
                <a:prstGeom prst="rightBrace">
                  <a:avLst>
                    <a:gd name="adj1" fmla="val 837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512763" eaLnBrk="0" hangingPunct="0">
                    <a:buClr>
                      <a:srgbClr val="000000"/>
                    </a:buClr>
                    <a:buSzPct val="100000"/>
                    <a:buFont typeface="Times New Roman" pitchFamily="18" charset="0"/>
                    <a:buNone/>
                  </a:pPr>
                  <a:endParaRPr lang="en-GB" altLang="en-US" sz="2700" b="1">
                    <a:solidFill>
                      <a:schemeClr val="bg1"/>
                    </a:solidFill>
                    <a:latin typeface="Calibri" pitchFamily="34" charset="0"/>
                  </a:endParaRPr>
                </a:p>
              </p:txBody>
            </p:sp>
            <p:sp>
              <p:nvSpPr>
                <p:cNvPr id="29" name="TextBox 6"/>
                <p:cNvSpPr txBox="1">
                  <a:spLocks noChangeArrowheads="1"/>
                </p:cNvSpPr>
                <p:nvPr/>
              </p:nvSpPr>
              <p:spPr bwMode="auto">
                <a:xfrm>
                  <a:off x="3277418" y="5202532"/>
                  <a:ext cx="1798638" cy="58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en-US" sz="1600" b="1" dirty="0" smtClean="0">
                      <a:latin typeface="Arial"/>
                      <a:cs typeface="Arial"/>
                    </a:rPr>
                    <a:t>‘</a:t>
                  </a:r>
                  <a:r>
                    <a:rPr lang="fr-BE" altLang="en-US" sz="1600" b="1" dirty="0" err="1" smtClean="0">
                      <a:latin typeface="Arial"/>
                      <a:cs typeface="Arial"/>
                    </a:rPr>
                    <a:t>Additional</a:t>
                  </a:r>
                  <a:r>
                    <a:rPr lang="fr-BE" altLang="en-US" sz="1600" b="1" dirty="0" smtClean="0">
                      <a:latin typeface="Arial"/>
                      <a:cs typeface="Arial"/>
                    </a:rPr>
                    <a:t> </a:t>
                  </a:r>
                  <a:r>
                    <a:rPr lang="fr-BE" altLang="en-US" sz="1600" b="1" dirty="0" err="1" smtClean="0">
                      <a:latin typeface="Arial"/>
                      <a:cs typeface="Arial"/>
                    </a:rPr>
                    <a:t>Investments</a:t>
                  </a:r>
                  <a:r>
                    <a:rPr lang="fr-BE" altLang="en-US" sz="1600" b="1" dirty="0" smtClean="0">
                      <a:latin typeface="Arial"/>
                      <a:cs typeface="Arial"/>
                    </a:rPr>
                    <a:t>’ </a:t>
                  </a:r>
                  <a:endParaRPr lang="en-GB" altLang="en-US" sz="1600" b="1" dirty="0">
                    <a:latin typeface="Arial"/>
                    <a:cs typeface="Arial"/>
                  </a:endParaRPr>
                </a:p>
              </p:txBody>
            </p:sp>
          </p:grpSp>
          <p:grpSp>
            <p:nvGrpSpPr>
              <p:cNvPr id="25" name="Group 3"/>
              <p:cNvGrpSpPr>
                <a:grpSpLocks/>
              </p:cNvGrpSpPr>
              <p:nvPr/>
            </p:nvGrpSpPr>
            <p:grpSpPr bwMode="auto">
              <a:xfrm>
                <a:off x="3276600" y="980728"/>
                <a:ext cx="1727200" cy="3888433"/>
                <a:chOff x="3276600" y="1124744"/>
                <a:chExt cx="1727200" cy="3888433"/>
              </a:xfrm>
            </p:grpSpPr>
            <p:sp>
              <p:nvSpPr>
                <p:cNvPr id="26" name="Rectangle 7"/>
                <p:cNvSpPr>
                  <a:spLocks noChangeArrowheads="1"/>
                </p:cNvSpPr>
                <p:nvPr/>
              </p:nvSpPr>
              <p:spPr bwMode="auto">
                <a:xfrm>
                  <a:off x="3276600" y="2020466"/>
                  <a:ext cx="1727200" cy="2992711"/>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CH" altLang="en-US" dirty="0"/>
                </a:p>
                <a:p>
                  <a:pPr algn="ctr"/>
                  <a:endParaRPr lang="de-CH" altLang="en-US" dirty="0"/>
                </a:p>
                <a:p>
                  <a:pPr algn="ctr"/>
                  <a:endParaRPr lang="de-CH" altLang="en-US" dirty="0"/>
                </a:p>
                <a:p>
                  <a:pPr algn="ctr"/>
                  <a:endParaRPr lang="de-CH" altLang="en-US" dirty="0"/>
                </a:p>
                <a:p>
                  <a:pPr algn="ctr"/>
                  <a:endParaRPr lang="de-CH" altLang="en-US" dirty="0"/>
                </a:p>
                <a:p>
                  <a:pPr algn="ctr"/>
                  <a:r>
                    <a:rPr lang="de-CH" altLang="en-US" b="1" dirty="0"/>
                    <a:t>€ 1755 M</a:t>
                  </a:r>
                </a:p>
                <a:p>
                  <a:pPr algn="ctr"/>
                  <a:endParaRPr lang="de-CH" altLang="en-US" dirty="0"/>
                </a:p>
                <a:p>
                  <a:pPr algn="ctr"/>
                  <a:endParaRPr lang="de-CH" altLang="en-US" dirty="0"/>
                </a:p>
                <a:p>
                  <a:pPr algn="ctr"/>
                  <a:endParaRPr lang="de-CH" altLang="en-US" dirty="0"/>
                </a:p>
                <a:p>
                  <a:pPr algn="ctr"/>
                  <a:endParaRPr lang="de-CH" altLang="en-US" dirty="0"/>
                </a:p>
                <a:p>
                  <a:pPr algn="ctr"/>
                  <a:endParaRPr lang="de-CH" altLang="en-US" dirty="0"/>
                </a:p>
                <a:p>
                  <a:pPr algn="ctr"/>
                  <a:endParaRPr lang="de-CH" altLang="en-US" dirty="0"/>
                </a:p>
              </p:txBody>
            </p:sp>
            <p:pic>
              <p:nvPicPr>
                <p:cNvPr id="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35896" y="1124744"/>
                  <a:ext cx="748630" cy="85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3" name="TextBox 9"/>
            <p:cNvSpPr txBox="1">
              <a:spLocks noChangeArrowheads="1"/>
            </p:cNvSpPr>
            <p:nvPr/>
          </p:nvSpPr>
          <p:spPr bwMode="auto">
            <a:xfrm>
              <a:off x="2699792" y="2852936"/>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sz="4400"/>
                <a:t>+</a:t>
              </a:r>
              <a:endParaRPr lang="en-GB" sz="4400"/>
            </a:p>
          </p:txBody>
        </p:sp>
      </p:grpSp>
      <p:sp>
        <p:nvSpPr>
          <p:cNvPr id="30" name="TextBox 29"/>
          <p:cNvSpPr txBox="1">
            <a:spLocks noChangeArrowheads="1"/>
          </p:cNvSpPr>
          <p:nvPr/>
        </p:nvSpPr>
        <p:spPr bwMode="auto">
          <a:xfrm>
            <a:off x="5281613" y="3376613"/>
            <a:ext cx="514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sz="4400" dirty="0"/>
              <a:t>=</a:t>
            </a:r>
            <a:endParaRPr lang="en-GB" sz="4400" dirty="0"/>
          </a:p>
        </p:txBody>
      </p:sp>
    </p:spTree>
    <p:extLst>
      <p:ext uri="{BB962C8B-B14F-4D97-AF65-F5344CB8AC3E}">
        <p14:creationId xmlns:p14="http://schemas.microsoft.com/office/powerpoint/2010/main" val="253976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3. Communication\BBI digital assets\Infographics and Icons\Icon_mon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764704"/>
            <a:ext cx="1738926" cy="17281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9552" y="1484784"/>
            <a:ext cx="7272808" cy="576064"/>
          </a:xfrm>
        </p:spPr>
        <p:txBody>
          <a:bodyPr>
            <a:noAutofit/>
          </a:bodyPr>
          <a:lstStyle/>
          <a:p>
            <a:pPr>
              <a:spcBef>
                <a:spcPts val="1200"/>
              </a:spcBef>
            </a:pPr>
            <a:r>
              <a:rPr lang="en-GB" sz="2800" b="1" dirty="0" smtClean="0">
                <a:solidFill>
                  <a:srgbClr val="C00000"/>
                </a:solidFill>
              </a:rPr>
              <a:t>Private funding! </a:t>
            </a:r>
            <a:r>
              <a:rPr lang="en-GB" sz="2800" b="1" dirty="0" smtClean="0"/>
              <a:t>3 types of contribution:</a:t>
            </a:r>
            <a:endParaRPr lang="en-GB" sz="2800" dirty="0" smtClean="0"/>
          </a:p>
        </p:txBody>
      </p:sp>
      <p:sp>
        <p:nvSpPr>
          <p:cNvPr id="2" name="Title 1"/>
          <p:cNvSpPr>
            <a:spLocks noGrp="1"/>
          </p:cNvSpPr>
          <p:nvPr>
            <p:ph type="title"/>
          </p:nvPr>
        </p:nvSpPr>
        <p:spPr>
          <a:xfrm>
            <a:off x="1331640" y="11219"/>
            <a:ext cx="7211144" cy="1143000"/>
          </a:xfrm>
        </p:spPr>
        <p:txBody>
          <a:bodyPr>
            <a:noAutofit/>
          </a:bodyPr>
          <a:lstStyle/>
          <a:p>
            <a:pPr algn="ctr"/>
            <a:r>
              <a:rPr lang="de-DE" sz="3800" dirty="0" smtClean="0"/>
              <a:t/>
            </a:r>
            <a:br>
              <a:rPr lang="de-DE" sz="3800" dirty="0" smtClean="0"/>
            </a:br>
            <a:r>
              <a:rPr lang="de-DE" sz="3800" dirty="0" smtClean="0"/>
              <a:t>Consortium own contribution</a:t>
            </a:r>
            <a:br>
              <a:rPr lang="de-DE" sz="3800" dirty="0" smtClean="0"/>
            </a:br>
            <a:r>
              <a:rPr lang="de-DE" sz="3800" dirty="0" smtClean="0"/>
              <a:t>in projects</a:t>
            </a:r>
            <a:endParaRPr lang="en-GB" sz="3800" b="1" dirty="0">
              <a:solidFill>
                <a:srgbClr val="A0B01E"/>
              </a:solidFill>
            </a:endParaRPr>
          </a:p>
        </p:txBody>
      </p:sp>
      <p:sp>
        <p:nvSpPr>
          <p:cNvPr id="6" name="Content Placeholder 2"/>
          <p:cNvSpPr txBox="1">
            <a:spLocks/>
          </p:cNvSpPr>
          <p:nvPr/>
        </p:nvSpPr>
        <p:spPr>
          <a:xfrm>
            <a:off x="189432" y="2492896"/>
            <a:ext cx="8640960"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A0B01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dirty="0" smtClean="0">
                <a:sym typeface="Wingdings"/>
              </a:rPr>
              <a:t> </a:t>
            </a:r>
            <a:r>
              <a:rPr lang="nl-BE" sz="2000" dirty="0" smtClean="0"/>
              <a:t>Contributions to cover the costs of activities of the project: </a:t>
            </a:r>
          </a:p>
          <a:p>
            <a:r>
              <a:rPr lang="nl-BE" sz="2000" dirty="0" smtClean="0"/>
              <a:t>In kind contributions to the operational costs </a:t>
            </a:r>
            <a:r>
              <a:rPr lang="nl-BE" sz="2000" dirty="0" smtClean="0">
                <a:solidFill>
                  <a:srgbClr val="00B050"/>
                </a:solidFill>
              </a:rPr>
              <a:t>(IKOP)</a:t>
            </a:r>
          </a:p>
          <a:p>
            <a:pPr lvl="1"/>
            <a:r>
              <a:rPr lang="en-US" sz="2000" dirty="0" smtClean="0"/>
              <a:t>Costs </a:t>
            </a:r>
            <a:r>
              <a:rPr lang="en-US" sz="2000" dirty="0"/>
              <a:t>incurred by </a:t>
            </a:r>
            <a:r>
              <a:rPr lang="en-US" sz="2000" dirty="0" smtClean="0"/>
              <a:t>consortium in </a:t>
            </a:r>
            <a:r>
              <a:rPr lang="en-US" sz="2000" dirty="0"/>
              <a:t>implementing </a:t>
            </a:r>
            <a:r>
              <a:rPr lang="en-US" sz="2000" dirty="0" smtClean="0"/>
              <a:t>the project less </a:t>
            </a:r>
            <a:r>
              <a:rPr lang="en-US" sz="2000" dirty="0"/>
              <a:t>the contribution of the BBI </a:t>
            </a:r>
            <a:r>
              <a:rPr lang="en-US" sz="2000" dirty="0" smtClean="0"/>
              <a:t>JU</a:t>
            </a:r>
            <a:endParaRPr lang="nl-BE" sz="2000" dirty="0" smtClean="0"/>
          </a:p>
          <a:p>
            <a:r>
              <a:rPr lang="nl-BE" sz="2000" dirty="0" smtClean="0"/>
              <a:t>In cash contributions at project level </a:t>
            </a:r>
            <a:r>
              <a:rPr lang="nl-BE" sz="2000" dirty="0" smtClean="0">
                <a:solidFill>
                  <a:srgbClr val="00B050"/>
                </a:solidFill>
              </a:rPr>
              <a:t>(in-Cash)</a:t>
            </a:r>
          </a:p>
          <a:p>
            <a:pPr lvl="1"/>
            <a:r>
              <a:rPr lang="nl-BE" sz="2000" dirty="0" smtClean="0"/>
              <a:t>Financial contributions from one consortium member to other/s</a:t>
            </a:r>
          </a:p>
          <a:p>
            <a:pPr marL="0" indent="0">
              <a:buFont typeface="Arial" panose="020B0604020202020204" pitchFamily="34" charset="0"/>
              <a:buNone/>
            </a:pPr>
            <a:r>
              <a:rPr lang="nl-BE" sz="2000" dirty="0" smtClean="0">
                <a:sym typeface="Wingdings"/>
              </a:rPr>
              <a:t> In kind to a</a:t>
            </a:r>
            <a:r>
              <a:rPr lang="nl-BE" sz="2000" dirty="0" smtClean="0"/>
              <a:t>dditonal activities </a:t>
            </a:r>
            <a:r>
              <a:rPr lang="nl-BE" sz="2000" dirty="0" smtClean="0">
                <a:solidFill>
                  <a:srgbClr val="00B050"/>
                </a:solidFill>
              </a:rPr>
              <a:t>(IKAA)</a:t>
            </a:r>
          </a:p>
          <a:p>
            <a:pPr lvl="1"/>
            <a:r>
              <a:rPr lang="nl-BE" sz="2000" dirty="0" smtClean="0"/>
              <a:t>The industry is investing in additional activities, besides the contributions to implment the project, contributing to the objectives of BBI initiative (other EU funding programme can contribute to these costs, in that case it will not be counted as IKAA)</a:t>
            </a:r>
          </a:p>
          <a:p>
            <a:pPr lvl="1"/>
            <a:endParaRPr lang="nl-BE" sz="2000" dirty="0" smtClean="0"/>
          </a:p>
        </p:txBody>
      </p:sp>
    </p:spTree>
    <p:extLst>
      <p:ext uri="{BB962C8B-B14F-4D97-AF65-F5344CB8AC3E}">
        <p14:creationId xmlns:p14="http://schemas.microsoft.com/office/powerpoint/2010/main" val="13227846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“Own contribution” in proposal?</a:t>
            </a:r>
            <a:endParaRPr lang="en-GB" dirty="0"/>
          </a:p>
        </p:txBody>
      </p:sp>
      <p:sp>
        <p:nvSpPr>
          <p:cNvPr id="3" name="Content Placeholder 2"/>
          <p:cNvSpPr>
            <a:spLocks noGrp="1"/>
          </p:cNvSpPr>
          <p:nvPr>
            <p:ph idx="1"/>
          </p:nvPr>
        </p:nvSpPr>
        <p:spPr>
          <a:xfrm>
            <a:off x="457200" y="1687347"/>
            <a:ext cx="8229600" cy="4525963"/>
          </a:xfrm>
        </p:spPr>
        <p:txBody>
          <a:bodyPr>
            <a:normAutofit/>
          </a:bodyPr>
          <a:lstStyle/>
          <a:p>
            <a:r>
              <a:rPr lang="nl-BE" sz="3600" dirty="0" smtClean="0"/>
              <a:t>Part A:</a:t>
            </a:r>
          </a:p>
          <a:p>
            <a:pPr lvl="1"/>
            <a:r>
              <a:rPr lang="nl-BE" sz="3200" u="sng" dirty="0" smtClean="0"/>
              <a:t>‘In kind’: </a:t>
            </a:r>
            <a:r>
              <a:rPr lang="nl-BE" sz="3200" dirty="0" smtClean="0"/>
              <a:t>can be derived from budget table (e.g. € 1 million costs, € 650k requested BBI JU contribution =  € 350k ‘in kind’)</a:t>
            </a:r>
          </a:p>
          <a:p>
            <a:pPr lvl="1"/>
            <a:r>
              <a:rPr lang="nl-BE" sz="3200" u="sng" dirty="0" smtClean="0"/>
              <a:t>‘In cash’</a:t>
            </a:r>
            <a:r>
              <a:rPr lang="nl-BE" sz="3200" dirty="0" smtClean="0"/>
              <a:t> and </a:t>
            </a:r>
            <a:r>
              <a:rPr lang="nl-BE" sz="3200" u="sng" dirty="0" smtClean="0"/>
              <a:t>‘additional investments’</a:t>
            </a:r>
            <a:r>
              <a:rPr lang="nl-BE" sz="3200" dirty="0" smtClean="0"/>
              <a:t>: cf. call-specific questions in the proposal’s ‘part A’</a:t>
            </a:r>
          </a:p>
        </p:txBody>
      </p:sp>
      <p:sp>
        <p:nvSpPr>
          <p:cNvPr id="4" name="Slide Number Placeholder 3"/>
          <p:cNvSpPr>
            <a:spLocks noGrp="1"/>
          </p:cNvSpPr>
          <p:nvPr>
            <p:ph type="sldNum" sz="quarter" idx="12"/>
          </p:nvPr>
        </p:nvSpPr>
        <p:spPr/>
        <p:txBody>
          <a:bodyPr/>
          <a:lstStyle/>
          <a:p>
            <a:fld id="{D580C52E-D75F-4370-A181-AA5C39D7AEC8}" type="slidenum">
              <a:rPr lang="nl-BE" smtClean="0"/>
              <a:pPr/>
              <a:t>37</a:t>
            </a:fld>
            <a:endParaRPr lang="nl-BE" dirty="0"/>
          </a:p>
        </p:txBody>
      </p:sp>
    </p:spTree>
    <p:extLst>
      <p:ext uri="{BB962C8B-B14F-4D97-AF65-F5344CB8AC3E}">
        <p14:creationId xmlns:p14="http://schemas.microsoft.com/office/powerpoint/2010/main" val="11807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1" y="1001440"/>
            <a:ext cx="7050484" cy="551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3086929" y="1169882"/>
            <a:ext cx="2003563" cy="626165"/>
          </a:xfrm>
          <a:prstGeom prst="wedgeRectCallout">
            <a:avLst>
              <a:gd name="adj1" fmla="val -75714"/>
              <a:gd name="adj2" fmla="val -43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BE" b="1" dirty="0" smtClean="0">
                <a:solidFill>
                  <a:prstClr val="white"/>
                </a:solidFill>
              </a:rPr>
              <a:t>Cash Contributions</a:t>
            </a:r>
            <a:endParaRPr lang="nl-BE" b="1" dirty="0">
              <a:solidFill>
                <a:prstClr val="white"/>
              </a:solidFill>
            </a:endParaRPr>
          </a:p>
        </p:txBody>
      </p:sp>
      <p:sp>
        <p:nvSpPr>
          <p:cNvPr id="5" name="Rectangular Callout 4"/>
          <p:cNvSpPr/>
          <p:nvPr/>
        </p:nvSpPr>
        <p:spPr>
          <a:xfrm>
            <a:off x="3348659" y="3250996"/>
            <a:ext cx="2003563" cy="626165"/>
          </a:xfrm>
          <a:prstGeom prst="wedgeRectCallout">
            <a:avLst>
              <a:gd name="adj1" fmla="val -81353"/>
              <a:gd name="adj2" fmla="val -141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BE" b="1" dirty="0" smtClean="0">
                <a:solidFill>
                  <a:prstClr val="white"/>
                </a:solidFill>
              </a:rPr>
              <a:t>Additional Investments</a:t>
            </a:r>
            <a:endParaRPr lang="nl-BE" b="1" dirty="0">
              <a:solidFill>
                <a:prstClr val="white"/>
              </a:solidFill>
            </a:endParaRPr>
          </a:p>
        </p:txBody>
      </p:sp>
      <p:sp>
        <p:nvSpPr>
          <p:cNvPr id="7" name="Title 1"/>
          <p:cNvSpPr>
            <a:spLocks noGrp="1"/>
          </p:cNvSpPr>
          <p:nvPr>
            <p:ph type="title"/>
          </p:nvPr>
        </p:nvSpPr>
        <p:spPr>
          <a:xfrm>
            <a:off x="1206849" y="0"/>
            <a:ext cx="7047798" cy="1143000"/>
          </a:xfrm>
        </p:spPr>
        <p:txBody>
          <a:bodyPr>
            <a:normAutofit fontScale="90000"/>
          </a:bodyPr>
          <a:lstStyle/>
          <a:p>
            <a:pPr algn="ctr"/>
            <a:r>
              <a:rPr lang="en-GB" dirty="0" smtClean="0"/>
              <a:t>Part A: Call-Specific Questions</a:t>
            </a:r>
            <a:endParaRPr lang="en-GB" dirty="0"/>
          </a:p>
        </p:txBody>
      </p:sp>
      <p:sp>
        <p:nvSpPr>
          <p:cNvPr id="2" name="Slide Number Placeholder 1"/>
          <p:cNvSpPr>
            <a:spLocks noGrp="1"/>
          </p:cNvSpPr>
          <p:nvPr>
            <p:ph type="sldNum" sz="quarter" idx="12"/>
          </p:nvPr>
        </p:nvSpPr>
        <p:spPr/>
        <p:txBody>
          <a:bodyPr/>
          <a:lstStyle/>
          <a:p>
            <a:fld id="{D580C52E-D75F-4370-A181-AA5C39D7AEC8}" type="slidenum">
              <a:rPr lang="nl-BE" smtClean="0"/>
              <a:pPr/>
              <a:t>38</a:t>
            </a:fld>
            <a:endParaRPr lang="nl-BE" dirty="0"/>
          </a:p>
        </p:txBody>
      </p:sp>
    </p:spTree>
    <p:extLst>
      <p:ext uri="{BB962C8B-B14F-4D97-AF65-F5344CB8AC3E}">
        <p14:creationId xmlns:p14="http://schemas.microsoft.com/office/powerpoint/2010/main" val="190687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“Own contribution” in proposal?</a:t>
            </a:r>
            <a:endParaRPr lang="en-GB" dirty="0"/>
          </a:p>
        </p:txBody>
      </p:sp>
      <p:sp>
        <p:nvSpPr>
          <p:cNvPr id="3" name="Content Placeholder 2"/>
          <p:cNvSpPr>
            <a:spLocks noGrp="1"/>
          </p:cNvSpPr>
          <p:nvPr>
            <p:ph idx="1"/>
          </p:nvPr>
        </p:nvSpPr>
        <p:spPr>
          <a:xfrm>
            <a:off x="457200" y="1600200"/>
            <a:ext cx="8229600" cy="5141168"/>
          </a:xfrm>
        </p:spPr>
        <p:txBody>
          <a:bodyPr>
            <a:normAutofit/>
          </a:bodyPr>
          <a:lstStyle/>
          <a:p>
            <a:r>
              <a:rPr lang="nl-BE" sz="2400" dirty="0" smtClean="0">
                <a:solidFill>
                  <a:schemeClr val="bg1">
                    <a:lumMod val="75000"/>
                  </a:schemeClr>
                </a:solidFill>
              </a:rPr>
              <a:t>Part A:</a:t>
            </a:r>
          </a:p>
          <a:p>
            <a:pPr lvl="1"/>
            <a:r>
              <a:rPr lang="nl-BE" sz="2000" u="sng" dirty="0" smtClean="0">
                <a:solidFill>
                  <a:schemeClr val="bg1">
                    <a:lumMod val="75000"/>
                  </a:schemeClr>
                </a:solidFill>
              </a:rPr>
              <a:t>‘In kind’: </a:t>
            </a:r>
            <a:r>
              <a:rPr lang="nl-BE" sz="2000" dirty="0" smtClean="0">
                <a:solidFill>
                  <a:schemeClr val="bg1">
                    <a:lumMod val="75000"/>
                  </a:schemeClr>
                </a:solidFill>
              </a:rPr>
              <a:t>can be derived from budget table (e.g. € 1 million costs, € 650k requested BBI JU contribution =  € 350k ‘in kind’)</a:t>
            </a:r>
          </a:p>
          <a:p>
            <a:pPr lvl="1"/>
            <a:r>
              <a:rPr lang="nl-BE" sz="2000" u="sng" dirty="0" smtClean="0">
                <a:solidFill>
                  <a:schemeClr val="bg1">
                    <a:lumMod val="75000"/>
                  </a:schemeClr>
                </a:solidFill>
              </a:rPr>
              <a:t>‘In cash’</a:t>
            </a:r>
            <a:r>
              <a:rPr lang="nl-BE" sz="2000" dirty="0" smtClean="0">
                <a:solidFill>
                  <a:schemeClr val="bg1">
                    <a:lumMod val="75000"/>
                  </a:schemeClr>
                </a:solidFill>
              </a:rPr>
              <a:t> and </a:t>
            </a:r>
            <a:r>
              <a:rPr lang="nl-BE" sz="2000" u="sng" dirty="0" smtClean="0">
                <a:solidFill>
                  <a:schemeClr val="bg1">
                    <a:lumMod val="75000"/>
                  </a:schemeClr>
                </a:solidFill>
              </a:rPr>
              <a:t>‘additional investments’</a:t>
            </a:r>
            <a:r>
              <a:rPr lang="nl-BE" sz="2000" dirty="0" smtClean="0">
                <a:solidFill>
                  <a:schemeClr val="bg1">
                    <a:lumMod val="75000"/>
                  </a:schemeClr>
                </a:solidFill>
              </a:rPr>
              <a:t>: cf. call-specific questions in the proposal’s ‘part A’</a:t>
            </a:r>
          </a:p>
          <a:p>
            <a:r>
              <a:rPr lang="nl-BE" sz="2400" dirty="0" smtClean="0"/>
              <a:t>Part B:</a:t>
            </a:r>
          </a:p>
          <a:p>
            <a:pPr lvl="1"/>
            <a:r>
              <a:rPr lang="nl-BE" sz="2000" dirty="0" smtClean="0"/>
              <a:t>To be described </a:t>
            </a:r>
            <a:r>
              <a:rPr lang="nl-BE" sz="2000" dirty="0"/>
              <a:t>in more detail </a:t>
            </a:r>
            <a:r>
              <a:rPr lang="nl-BE" sz="2000" dirty="0" smtClean="0"/>
              <a:t>(incl. their impact) in section 3.4 (‘resources to be committed’)</a:t>
            </a:r>
          </a:p>
          <a:p>
            <a:pPr lvl="1"/>
            <a:r>
              <a:rPr lang="nl-BE" sz="2000" dirty="0" smtClean="0"/>
              <a:t>Additional investments: cf. </a:t>
            </a:r>
            <a:r>
              <a:rPr lang="nl-BE" sz="2000" dirty="0"/>
              <a:t>t</a:t>
            </a:r>
            <a:r>
              <a:rPr lang="nl-BE" sz="2000" dirty="0" smtClean="0"/>
              <a:t>able in Guide for Applicants (GfA)</a:t>
            </a:r>
            <a:endParaRPr lang="en-GB" sz="2000" dirty="0"/>
          </a:p>
        </p:txBody>
      </p:sp>
      <p:sp>
        <p:nvSpPr>
          <p:cNvPr id="4" name="Slide Number Placeholder 3"/>
          <p:cNvSpPr>
            <a:spLocks noGrp="1"/>
          </p:cNvSpPr>
          <p:nvPr>
            <p:ph type="sldNum" sz="quarter" idx="12"/>
          </p:nvPr>
        </p:nvSpPr>
        <p:spPr/>
        <p:txBody>
          <a:bodyPr/>
          <a:lstStyle/>
          <a:p>
            <a:fld id="{D580C52E-D75F-4370-A181-AA5C39D7AEC8}" type="slidenum">
              <a:rPr lang="nl-BE" smtClean="0"/>
              <a:pPr/>
              <a:t>39</a:t>
            </a:fld>
            <a:endParaRPr lang="nl-BE" dirty="0"/>
          </a:p>
        </p:txBody>
      </p:sp>
    </p:spTree>
    <p:extLst>
      <p:ext uri="{BB962C8B-B14F-4D97-AF65-F5344CB8AC3E}">
        <p14:creationId xmlns:p14="http://schemas.microsoft.com/office/powerpoint/2010/main" val="85650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80C52E-D75F-4370-A181-AA5C39D7AEC8}" type="slidenum">
              <a:rPr lang="nl-BE" smtClean="0"/>
              <a:pPr/>
              <a:t>4</a:t>
            </a:fld>
            <a:endParaRPr lang="nl-B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991" y="77328"/>
            <a:ext cx="6506681" cy="647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875912" y="3480221"/>
            <a:ext cx="2699792" cy="2705303"/>
            <a:chOff x="3888501" y="2036683"/>
            <a:chExt cx="2489279" cy="2489279"/>
          </a:xfrm>
        </p:grpSpPr>
        <p:sp>
          <p:nvSpPr>
            <p:cNvPr id="7" name="Shape 6"/>
            <p:cNvSpPr/>
            <p:nvPr/>
          </p:nvSpPr>
          <p:spPr>
            <a:xfrm>
              <a:off x="3888501" y="2036683"/>
              <a:ext cx="2489279" cy="2489279"/>
            </a:xfrm>
            <a:prstGeom prst="gear9">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76200" dir="18900000" sy="23000" kx="-12000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hape 4"/>
            <p:cNvSpPr/>
            <p:nvPr/>
          </p:nvSpPr>
          <p:spPr>
            <a:xfrm>
              <a:off x="4388957" y="2619785"/>
              <a:ext cx="1488367" cy="1279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GB" sz="4700" kern="1200"/>
            </a:p>
          </p:txBody>
        </p:sp>
      </p:grpSp>
      <p:sp>
        <p:nvSpPr>
          <p:cNvPr id="3" name="TextBox 2"/>
          <p:cNvSpPr txBox="1"/>
          <p:nvPr/>
        </p:nvSpPr>
        <p:spPr>
          <a:xfrm>
            <a:off x="6228183" y="3955710"/>
            <a:ext cx="1995250" cy="1754326"/>
          </a:xfrm>
          <a:prstGeom prst="rect">
            <a:avLst/>
          </a:prstGeom>
          <a:noFill/>
        </p:spPr>
        <p:txBody>
          <a:bodyPr wrap="square" rtlCol="0">
            <a:spAutoFit/>
          </a:bodyPr>
          <a:lstStyle/>
          <a:p>
            <a:pPr algn="ctr"/>
            <a:r>
              <a:rPr lang="en-GB" sz="3600" b="1" dirty="0" smtClean="0">
                <a:solidFill>
                  <a:srgbClr val="002060"/>
                </a:solidFill>
              </a:rPr>
              <a:t>BIO BASED Industry</a:t>
            </a:r>
            <a:endParaRPr lang="en-GB" sz="3600" b="1" dirty="0">
              <a:solidFill>
                <a:srgbClr val="002060"/>
              </a:solidFill>
            </a:endParaRPr>
          </a:p>
        </p:txBody>
      </p:sp>
      <p:sp>
        <p:nvSpPr>
          <p:cNvPr id="11" name="TextBox 10"/>
          <p:cNvSpPr txBox="1"/>
          <p:nvPr/>
        </p:nvSpPr>
        <p:spPr>
          <a:xfrm>
            <a:off x="4912678" y="96676"/>
            <a:ext cx="4626260" cy="707886"/>
          </a:xfrm>
          <a:prstGeom prst="rect">
            <a:avLst/>
          </a:prstGeom>
          <a:noFill/>
        </p:spPr>
        <p:txBody>
          <a:bodyPr wrap="square" rtlCol="0">
            <a:spAutoFit/>
          </a:bodyPr>
          <a:lstStyle/>
          <a:p>
            <a:r>
              <a:rPr lang="en-GB" sz="4000" dirty="0" smtClean="0">
                <a:solidFill>
                  <a:srgbClr val="0097CE"/>
                </a:solidFill>
                <a:latin typeface="Arial" panose="020B0604020202020204" pitchFamily="34" charset="0"/>
                <a:cs typeface="Arial" panose="020B0604020202020204" pitchFamily="34" charset="0"/>
              </a:rPr>
              <a:t>The bioeconomy</a:t>
            </a:r>
            <a:endParaRPr lang="en-GB" sz="4000" dirty="0">
              <a:solidFill>
                <a:srgbClr val="0097CE"/>
              </a:solidFill>
              <a:latin typeface="Arial" panose="020B0604020202020204" pitchFamily="34" charset="0"/>
              <a:cs typeface="Arial" panose="020B0604020202020204" pitchFamily="34" charset="0"/>
            </a:endParaRPr>
          </a:p>
        </p:txBody>
      </p:sp>
      <p:sp>
        <p:nvSpPr>
          <p:cNvPr id="12" name="TextBox 11"/>
          <p:cNvSpPr txBox="1"/>
          <p:nvPr/>
        </p:nvSpPr>
        <p:spPr>
          <a:xfrm>
            <a:off x="5875912" y="804562"/>
            <a:ext cx="3357836" cy="2246769"/>
          </a:xfrm>
          <a:prstGeom prst="rect">
            <a:avLst/>
          </a:prstGeom>
          <a:noFill/>
        </p:spPr>
        <p:txBody>
          <a:bodyPr wrap="square" rtlCol="0">
            <a:spAutoFit/>
          </a:bodyPr>
          <a:lstStyle/>
          <a:p>
            <a:pPr algn="ctr"/>
            <a:r>
              <a:rPr lang="en-GB" sz="2000" b="1" dirty="0" smtClean="0">
                <a:solidFill>
                  <a:srgbClr val="4D4D4D"/>
                </a:solidFill>
              </a:rPr>
              <a:t>Encompasses those parts of the economy that use renewable biological resources from land to sear to produce food, bio-materials, bio-energy and bio-products </a:t>
            </a:r>
            <a:r>
              <a:rPr lang="en-GB" sz="2000" b="1" i="1" dirty="0" smtClean="0">
                <a:solidFill>
                  <a:srgbClr val="4D4D4D"/>
                </a:solidFill>
              </a:rPr>
              <a:t>EU Bioeconomy strategy 2012</a:t>
            </a:r>
            <a:endParaRPr lang="en-GB" sz="2000" b="1" i="1" dirty="0">
              <a:solidFill>
                <a:srgbClr val="4D4D4D"/>
              </a:solidFill>
            </a:endParaRPr>
          </a:p>
        </p:txBody>
      </p:sp>
    </p:spTree>
    <p:extLst>
      <p:ext uri="{BB962C8B-B14F-4D97-AF65-F5344CB8AC3E}">
        <p14:creationId xmlns:p14="http://schemas.microsoft.com/office/powerpoint/2010/main" val="377697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2841271"/>
            <a:ext cx="1728192" cy="1152128"/>
          </a:xfrm>
          <a:prstGeom prst="rect">
            <a:avLst/>
          </a:prstGeom>
        </p:spPr>
      </p:pic>
      <p:sp>
        <p:nvSpPr>
          <p:cNvPr id="2" name="Title 1"/>
          <p:cNvSpPr>
            <a:spLocks noGrp="1"/>
          </p:cNvSpPr>
          <p:nvPr>
            <p:ph type="title"/>
          </p:nvPr>
        </p:nvSpPr>
        <p:spPr>
          <a:xfrm>
            <a:off x="1475656" y="274638"/>
            <a:ext cx="7668344" cy="1143000"/>
          </a:xfrm>
          <a:solidFill>
            <a:schemeClr val="tx2">
              <a:lumMod val="20000"/>
              <a:lumOff val="80000"/>
            </a:schemeClr>
          </a:solidFill>
        </p:spPr>
        <p:txBody>
          <a:bodyPr>
            <a:normAutofit fontScale="90000"/>
          </a:bodyPr>
          <a:lstStyle/>
          <a:p>
            <a:r>
              <a:rPr lang="nl-BE" sz="3600" dirty="0"/>
              <a:t>H2020 subcriteria </a:t>
            </a:r>
            <a:r>
              <a:rPr lang="nl-BE" sz="3600" dirty="0" smtClean="0"/>
              <a:t>IMPLEMENTATION</a:t>
            </a:r>
            <a:endParaRPr lang="en-GB" sz="3600" dirty="0"/>
          </a:p>
        </p:txBody>
      </p:sp>
      <p:sp>
        <p:nvSpPr>
          <p:cNvPr id="3" name="Content Placeholder 2"/>
          <p:cNvSpPr>
            <a:spLocks noGrp="1"/>
          </p:cNvSpPr>
          <p:nvPr>
            <p:ph idx="1"/>
          </p:nvPr>
        </p:nvSpPr>
        <p:spPr>
          <a:xfrm>
            <a:off x="457200" y="1816224"/>
            <a:ext cx="8579296" cy="4781128"/>
          </a:xfrm>
        </p:spPr>
        <p:txBody>
          <a:bodyPr>
            <a:normAutofit/>
          </a:bodyPr>
          <a:lstStyle/>
          <a:p>
            <a:r>
              <a:rPr lang="en-GB" sz="3000" dirty="0"/>
              <a:t>Quality and effectiveness of the </a:t>
            </a:r>
            <a:r>
              <a:rPr lang="en-GB" sz="3000" u="sng" dirty="0"/>
              <a:t>work </a:t>
            </a:r>
            <a:r>
              <a:rPr lang="en-GB" sz="3000" u="sng" dirty="0" smtClean="0"/>
              <a:t>plan </a:t>
            </a:r>
            <a:r>
              <a:rPr lang="en-GB" sz="3000" dirty="0" smtClean="0"/>
              <a:t>(incl. deliverables), </a:t>
            </a:r>
            <a:r>
              <a:rPr lang="en-GB" sz="3000" dirty="0"/>
              <a:t>including </a:t>
            </a:r>
            <a:r>
              <a:rPr lang="en-GB" sz="3000" u="sng" dirty="0" smtClean="0"/>
              <a:t>resource allocation</a:t>
            </a:r>
            <a:r>
              <a:rPr lang="en-GB" sz="3000" dirty="0" smtClean="0"/>
              <a:t> </a:t>
            </a:r>
            <a:endParaRPr lang="nl-BE" sz="3000" dirty="0" smtClean="0"/>
          </a:p>
          <a:p>
            <a:pPr lvl="1"/>
            <a:r>
              <a:rPr lang="nl-BE" sz="3000" dirty="0" smtClean="0"/>
              <a:t>check </a:t>
            </a:r>
            <a:r>
              <a:rPr lang="nl-BE" sz="3000" b="1" i="1" dirty="0" smtClean="0"/>
              <a:t>coherence</a:t>
            </a:r>
            <a:r>
              <a:rPr lang="nl-BE" sz="3000" dirty="0" smtClean="0"/>
              <a:t> of budget allocation and timing throughout the proposal (e.g. list of deliverables and Gantt chart: same timing?)</a:t>
            </a:r>
          </a:p>
          <a:p>
            <a:pPr lvl="1"/>
            <a:r>
              <a:rPr lang="nl-BE" sz="3000" u="sng" dirty="0" smtClean="0"/>
              <a:t>FAQ</a:t>
            </a:r>
            <a:r>
              <a:rPr lang="nl-BE" sz="3000" dirty="0" smtClean="0"/>
              <a:t>: difference between methodology (‘Excellence’) and work plan (‘Implementation’)?</a:t>
            </a:r>
            <a:endParaRPr lang="en-GB" sz="3000" dirty="0"/>
          </a:p>
        </p:txBody>
      </p:sp>
      <p:sp>
        <p:nvSpPr>
          <p:cNvPr id="4" name="Slide Number Placeholder 3"/>
          <p:cNvSpPr>
            <a:spLocks noGrp="1"/>
          </p:cNvSpPr>
          <p:nvPr>
            <p:ph type="sldNum" sz="quarter" idx="12"/>
          </p:nvPr>
        </p:nvSpPr>
        <p:spPr/>
        <p:txBody>
          <a:bodyPr/>
          <a:lstStyle/>
          <a:p>
            <a:fld id="{D580C52E-D75F-4370-A181-AA5C39D7AEC8}" type="slidenum">
              <a:rPr lang="nl-BE" smtClean="0"/>
              <a:pPr/>
              <a:t>40</a:t>
            </a:fld>
            <a:endParaRPr lang="nl-BE" dirty="0"/>
          </a:p>
        </p:txBody>
      </p:sp>
    </p:spTree>
    <p:extLst>
      <p:ext uri="{BB962C8B-B14F-4D97-AF65-F5344CB8AC3E}">
        <p14:creationId xmlns:p14="http://schemas.microsoft.com/office/powerpoint/2010/main" val="37378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600" dirty="0" smtClean="0"/>
              <a:t>Example: “What?” vs. “How?”</a:t>
            </a:r>
            <a:endParaRPr lang="en-GB" sz="3600" dirty="0"/>
          </a:p>
        </p:txBody>
      </p:sp>
      <p:sp>
        <p:nvSpPr>
          <p:cNvPr id="3" name="Content Placeholder 2"/>
          <p:cNvSpPr>
            <a:spLocks noGrp="1"/>
          </p:cNvSpPr>
          <p:nvPr>
            <p:ph idx="1"/>
          </p:nvPr>
        </p:nvSpPr>
        <p:spPr>
          <a:xfrm>
            <a:off x="457200" y="1600200"/>
            <a:ext cx="8507288" cy="5141168"/>
          </a:xfrm>
        </p:spPr>
        <p:txBody>
          <a:bodyPr>
            <a:normAutofit fontScale="85000" lnSpcReduction="10000"/>
          </a:bodyPr>
          <a:lstStyle/>
          <a:p>
            <a:r>
              <a:rPr lang="nl-BE" dirty="0"/>
              <a:t>E.g. good </a:t>
            </a:r>
            <a:r>
              <a:rPr lang="nl-BE" dirty="0" smtClean="0"/>
              <a:t>approach </a:t>
            </a:r>
            <a:r>
              <a:rPr lang="nl-BE" dirty="0"/>
              <a:t>in ‘house example’:</a:t>
            </a:r>
            <a:r>
              <a:rPr lang="en-GB" dirty="0"/>
              <a:t> </a:t>
            </a:r>
          </a:p>
          <a:p>
            <a:pPr lvl="1"/>
            <a:r>
              <a:rPr lang="en-GB" dirty="0" smtClean="0"/>
              <a:t>“</a:t>
            </a:r>
            <a:r>
              <a:rPr lang="en-GB" dirty="0" smtClean="0">
                <a:solidFill>
                  <a:srgbClr val="7030A0"/>
                </a:solidFill>
              </a:rPr>
              <a:t>Hire an architect and </a:t>
            </a:r>
            <a:r>
              <a:rPr lang="en-GB" dirty="0">
                <a:solidFill>
                  <a:srgbClr val="7030A0"/>
                </a:solidFill>
              </a:rPr>
              <a:t>builders</a:t>
            </a:r>
            <a:r>
              <a:rPr lang="en-GB" dirty="0"/>
              <a:t>; buy building materials; first build the walls, then the roof,…”</a:t>
            </a:r>
          </a:p>
          <a:p>
            <a:pPr lvl="1"/>
            <a:r>
              <a:rPr lang="nl-BE" dirty="0"/>
              <a:t>Let’s consider the “</a:t>
            </a:r>
            <a:r>
              <a:rPr lang="en-GB" dirty="0">
                <a:solidFill>
                  <a:srgbClr val="7030A0"/>
                </a:solidFill>
              </a:rPr>
              <a:t>Hire an architect and builders</a:t>
            </a:r>
            <a:r>
              <a:rPr lang="nl-BE" dirty="0"/>
              <a:t>” </a:t>
            </a:r>
            <a:r>
              <a:rPr lang="nl-BE" dirty="0" smtClean="0"/>
              <a:t>step.</a:t>
            </a:r>
            <a:endParaRPr lang="en-GB" dirty="0"/>
          </a:p>
          <a:p>
            <a:r>
              <a:rPr lang="nl-BE" dirty="0" smtClean="0"/>
              <a:t>Example of good work plan</a:t>
            </a:r>
          </a:p>
          <a:p>
            <a:pPr lvl="1"/>
            <a:r>
              <a:rPr lang="en-GB" u="sng" dirty="0" smtClean="0"/>
              <a:t>Task </a:t>
            </a:r>
            <a:r>
              <a:rPr lang="en-GB" u="sng" dirty="0"/>
              <a:t>1: </a:t>
            </a:r>
            <a:r>
              <a:rPr lang="en-GB" dirty="0" smtClean="0"/>
              <a:t>talk </a:t>
            </a:r>
            <a:r>
              <a:rPr lang="en-GB" dirty="0"/>
              <a:t>to friends who recently built a house in the same style as I want mine to be built, and perform a google search to find more info on building in general and questions to ask architects in particular; </a:t>
            </a:r>
            <a:endParaRPr lang="en-GB" dirty="0" smtClean="0"/>
          </a:p>
          <a:p>
            <a:pPr lvl="1"/>
            <a:r>
              <a:rPr lang="en-GB" u="sng" dirty="0" smtClean="0"/>
              <a:t>Task </a:t>
            </a:r>
            <a:r>
              <a:rPr lang="en-GB" u="sng" dirty="0"/>
              <a:t>2: </a:t>
            </a:r>
            <a:r>
              <a:rPr lang="en-GB" dirty="0"/>
              <a:t>I will discuss with and ask offers of at least 3 architects, informing them about my </a:t>
            </a:r>
            <a:r>
              <a:rPr lang="en-GB" dirty="0" smtClean="0"/>
              <a:t>budget</a:t>
            </a:r>
            <a:r>
              <a:rPr lang="en-GB" dirty="0"/>
              <a:t>;</a:t>
            </a:r>
            <a:endParaRPr lang="en-GB" dirty="0" smtClean="0"/>
          </a:p>
          <a:p>
            <a:pPr lvl="1"/>
            <a:r>
              <a:rPr lang="en-GB" u="sng" dirty="0" smtClean="0"/>
              <a:t>Task 3: </a:t>
            </a:r>
            <a:r>
              <a:rPr lang="en-GB" dirty="0" smtClean="0"/>
              <a:t>Then</a:t>
            </a:r>
            <a:r>
              <a:rPr lang="en-GB" dirty="0"/>
              <a:t>, I will assign credible resources (time and money) to </a:t>
            </a:r>
            <a:r>
              <a:rPr lang="en-GB" dirty="0" smtClean="0"/>
              <a:t>the next </a:t>
            </a:r>
            <a:r>
              <a:rPr lang="en-GB" dirty="0"/>
              <a:t>tasks. </a:t>
            </a:r>
          </a:p>
          <a:p>
            <a:endParaRPr lang="en-GB" dirty="0"/>
          </a:p>
        </p:txBody>
      </p:sp>
      <p:sp>
        <p:nvSpPr>
          <p:cNvPr id="4" name="Slide Number Placeholder 3"/>
          <p:cNvSpPr>
            <a:spLocks noGrp="1"/>
          </p:cNvSpPr>
          <p:nvPr>
            <p:ph type="sldNum" sz="quarter" idx="12"/>
          </p:nvPr>
        </p:nvSpPr>
        <p:spPr/>
        <p:txBody>
          <a:bodyPr/>
          <a:lstStyle/>
          <a:p>
            <a:fld id="{D580C52E-D75F-4370-A181-AA5C39D7AEC8}" type="slidenum">
              <a:rPr lang="nl-BE" smtClean="0"/>
              <a:pPr/>
              <a:t>41</a:t>
            </a:fld>
            <a:endParaRPr lang="nl-BE" dirty="0"/>
          </a:p>
        </p:txBody>
      </p:sp>
    </p:spTree>
    <p:extLst>
      <p:ext uri="{BB962C8B-B14F-4D97-AF65-F5344CB8AC3E}">
        <p14:creationId xmlns:p14="http://schemas.microsoft.com/office/powerpoint/2010/main" val="67129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600" dirty="0" smtClean="0"/>
              <a:t>Example: “What?” vs. “How?”</a:t>
            </a:r>
            <a:endParaRPr lang="en-GB" sz="3600" dirty="0"/>
          </a:p>
        </p:txBody>
      </p:sp>
      <p:sp>
        <p:nvSpPr>
          <p:cNvPr id="3" name="Content Placeholder 2"/>
          <p:cNvSpPr>
            <a:spLocks noGrp="1"/>
          </p:cNvSpPr>
          <p:nvPr>
            <p:ph idx="1"/>
          </p:nvPr>
        </p:nvSpPr>
        <p:spPr>
          <a:xfrm>
            <a:off x="457200" y="1600200"/>
            <a:ext cx="8507288" cy="5141168"/>
          </a:xfrm>
        </p:spPr>
        <p:txBody>
          <a:bodyPr>
            <a:noAutofit/>
          </a:bodyPr>
          <a:lstStyle/>
          <a:p>
            <a:r>
              <a:rPr lang="nl-BE" sz="2800" dirty="0"/>
              <a:t>Example of bad work plan</a:t>
            </a:r>
          </a:p>
          <a:p>
            <a:pPr lvl="1"/>
            <a:r>
              <a:rPr lang="en-GB" u="sng" dirty="0"/>
              <a:t>Task 1: </a:t>
            </a:r>
            <a:r>
              <a:rPr lang="en-GB" dirty="0"/>
              <a:t>I will open the phone book, and sign a contract with the first architect I can find. </a:t>
            </a:r>
          </a:p>
          <a:p>
            <a:pPr lvl="1"/>
            <a:r>
              <a:rPr lang="en-GB" u="sng" dirty="0"/>
              <a:t>Task 2: </a:t>
            </a:r>
            <a:r>
              <a:rPr lang="en-GB" dirty="0"/>
              <a:t>I will not discuss a budget with the architect, but leave him free to decide what/how to build. I believe (but have no proof) that I will be able to borrow any amount from the bank</a:t>
            </a:r>
            <a:r>
              <a:rPr lang="en-GB" dirty="0" smtClean="0"/>
              <a:t>.</a:t>
            </a:r>
          </a:p>
          <a:p>
            <a:pPr marL="457200" lvl="1" indent="0">
              <a:buNone/>
            </a:pPr>
            <a:endParaRPr lang="en-GB" dirty="0"/>
          </a:p>
          <a:p>
            <a:r>
              <a:rPr lang="nl-BE" sz="2800" dirty="0" smtClean="0"/>
              <a:t>The methodology (“What?”) is the same, but the work plan (“How”?) isn’t.</a:t>
            </a:r>
          </a:p>
          <a:p>
            <a:pPr marL="0" indent="0">
              <a:buNone/>
            </a:pPr>
            <a:endParaRPr lang="nl-BE" sz="2800" dirty="0" smtClean="0"/>
          </a:p>
        </p:txBody>
      </p:sp>
      <p:sp>
        <p:nvSpPr>
          <p:cNvPr id="4" name="Slide Number Placeholder 3"/>
          <p:cNvSpPr>
            <a:spLocks noGrp="1"/>
          </p:cNvSpPr>
          <p:nvPr>
            <p:ph type="sldNum" sz="quarter" idx="12"/>
          </p:nvPr>
        </p:nvSpPr>
        <p:spPr/>
        <p:txBody>
          <a:bodyPr/>
          <a:lstStyle/>
          <a:p>
            <a:fld id="{D580C52E-D75F-4370-A181-AA5C39D7AEC8}" type="slidenum">
              <a:rPr lang="nl-BE" smtClean="0"/>
              <a:pPr/>
              <a:t>42</a:t>
            </a:fld>
            <a:endParaRPr lang="nl-BE" dirty="0"/>
          </a:p>
        </p:txBody>
      </p:sp>
    </p:spTree>
    <p:extLst>
      <p:ext uri="{BB962C8B-B14F-4D97-AF65-F5344CB8AC3E}">
        <p14:creationId xmlns:p14="http://schemas.microsoft.com/office/powerpoint/2010/main" val="42627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96" y="4653136"/>
            <a:ext cx="1728192" cy="1152128"/>
          </a:xfrm>
          <a:prstGeom prst="rect">
            <a:avLst/>
          </a:prstGeom>
        </p:spPr>
      </p:pic>
      <p:sp>
        <p:nvSpPr>
          <p:cNvPr id="3" name="Content Placeholder 2"/>
          <p:cNvSpPr>
            <a:spLocks noGrp="1"/>
          </p:cNvSpPr>
          <p:nvPr>
            <p:ph idx="1"/>
          </p:nvPr>
        </p:nvSpPr>
        <p:spPr>
          <a:xfrm>
            <a:off x="457200" y="1600200"/>
            <a:ext cx="7318648" cy="4925144"/>
          </a:xfrm>
        </p:spPr>
        <p:txBody>
          <a:bodyPr>
            <a:normAutofit fontScale="92500"/>
          </a:bodyPr>
          <a:lstStyle/>
          <a:p>
            <a:r>
              <a:rPr lang="en-GB" u="sng" dirty="0" smtClean="0"/>
              <a:t>Allocation </a:t>
            </a:r>
            <a:r>
              <a:rPr lang="en-GB" u="sng" dirty="0"/>
              <a:t>of tasks</a:t>
            </a:r>
            <a:r>
              <a:rPr lang="en-GB" dirty="0"/>
              <a:t>, ensuring that </a:t>
            </a:r>
            <a:r>
              <a:rPr lang="en-GB" u="sng" dirty="0"/>
              <a:t>all participants have a valid role</a:t>
            </a:r>
            <a:r>
              <a:rPr lang="en-GB" dirty="0"/>
              <a:t> and adequate </a:t>
            </a:r>
            <a:r>
              <a:rPr lang="en-GB" dirty="0" smtClean="0"/>
              <a:t>resources</a:t>
            </a:r>
          </a:p>
          <a:p>
            <a:pPr lvl="1"/>
            <a:r>
              <a:rPr lang="nl-BE" u="sng" dirty="0" smtClean="0"/>
              <a:t>Football analogy</a:t>
            </a:r>
            <a:r>
              <a:rPr lang="nl-BE" dirty="0" smtClean="0"/>
              <a:t>:</a:t>
            </a:r>
          </a:p>
          <a:p>
            <a:pPr lvl="2"/>
            <a:r>
              <a:rPr lang="nl-BE" dirty="0" smtClean="0"/>
              <a:t>Sometimes, a certain amount of  ‘home-grown’ players is required...</a:t>
            </a:r>
          </a:p>
          <a:p>
            <a:pPr lvl="2"/>
            <a:r>
              <a:rPr lang="nl-BE" dirty="0" smtClean="0"/>
              <a:t>...but they’re only part of the team </a:t>
            </a:r>
            <a:r>
              <a:rPr lang="nl-BE" i="1" dirty="0" smtClean="0"/>
              <a:t>pro forma</a:t>
            </a:r>
            <a:r>
              <a:rPr lang="nl-BE" dirty="0" smtClean="0"/>
              <a:t>; they seldom play.</a:t>
            </a:r>
          </a:p>
          <a:p>
            <a:pPr lvl="1"/>
            <a:r>
              <a:rPr lang="nl-BE" dirty="0" smtClean="0"/>
              <a:t>convince </a:t>
            </a:r>
            <a:r>
              <a:rPr lang="nl-BE" dirty="0"/>
              <a:t>expert-evaluators </a:t>
            </a:r>
            <a:r>
              <a:rPr lang="nl-BE" dirty="0" smtClean="0"/>
              <a:t>that </a:t>
            </a:r>
            <a:r>
              <a:rPr lang="nl-BE" dirty="0"/>
              <a:t>you don’t have ‘token’ consortium </a:t>
            </a:r>
            <a:r>
              <a:rPr lang="nl-BE" dirty="0" smtClean="0"/>
              <a:t>members, e.g</a:t>
            </a:r>
            <a:r>
              <a:rPr lang="nl-BE" dirty="0"/>
              <a:t>. via resource </a:t>
            </a:r>
            <a:r>
              <a:rPr lang="nl-BE" dirty="0" smtClean="0"/>
              <a:t>allocation (money talks...) </a:t>
            </a:r>
            <a:endParaRPr lang="en-GB" dirty="0"/>
          </a:p>
        </p:txBody>
      </p:sp>
      <p:pic>
        <p:nvPicPr>
          <p:cNvPr id="6" name="Picture 2" descr="Image result for footbal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31" t="8614" r="14244" b="9794"/>
          <a:stretch/>
        </p:blipFill>
        <p:spPr bwMode="auto">
          <a:xfrm>
            <a:off x="7668344" y="2660915"/>
            <a:ext cx="1368152" cy="21997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GB"/>
          </a:p>
        </p:txBody>
      </p:sp>
      <p:sp>
        <p:nvSpPr>
          <p:cNvPr id="8" name="Title 1"/>
          <p:cNvSpPr txBox="1">
            <a:spLocks/>
          </p:cNvSpPr>
          <p:nvPr/>
        </p:nvSpPr>
        <p:spPr>
          <a:xfrm>
            <a:off x="1349896" y="274638"/>
            <a:ext cx="7794104" cy="1143000"/>
          </a:xfrm>
          <a:prstGeom prst="rect">
            <a:avLst/>
          </a:prstGeom>
          <a:solidFill>
            <a:schemeClr val="tx2">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dirty="0" smtClean="0"/>
              <a:t>H2020 subcriteria IMPLEMENTATION</a:t>
            </a:r>
            <a:endParaRPr lang="en-GB" sz="3600" dirty="0"/>
          </a:p>
        </p:txBody>
      </p:sp>
      <p:sp>
        <p:nvSpPr>
          <p:cNvPr id="2" name="Slide Number Placeholder 1"/>
          <p:cNvSpPr>
            <a:spLocks noGrp="1"/>
          </p:cNvSpPr>
          <p:nvPr>
            <p:ph type="sldNum" sz="quarter" idx="12"/>
          </p:nvPr>
        </p:nvSpPr>
        <p:spPr/>
        <p:txBody>
          <a:bodyPr/>
          <a:lstStyle/>
          <a:p>
            <a:fld id="{D580C52E-D75F-4370-A181-AA5C39D7AEC8}" type="slidenum">
              <a:rPr lang="nl-BE" smtClean="0"/>
              <a:pPr/>
              <a:t>43</a:t>
            </a:fld>
            <a:endParaRPr lang="nl-BE" dirty="0"/>
          </a:p>
        </p:txBody>
      </p:sp>
    </p:spTree>
    <p:extLst>
      <p:ext uri="{BB962C8B-B14F-4D97-AF65-F5344CB8AC3E}">
        <p14:creationId xmlns:p14="http://schemas.microsoft.com/office/powerpoint/2010/main" val="6286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4584147"/>
            <a:ext cx="1728192" cy="1152128"/>
          </a:xfrm>
          <a:prstGeom prst="rect">
            <a:avLst/>
          </a:prstGeom>
        </p:spPr>
      </p:pic>
      <p:sp>
        <p:nvSpPr>
          <p:cNvPr id="3" name="Content Placeholder 2"/>
          <p:cNvSpPr>
            <a:spLocks noGrp="1"/>
          </p:cNvSpPr>
          <p:nvPr>
            <p:ph idx="1"/>
          </p:nvPr>
        </p:nvSpPr>
        <p:spPr>
          <a:xfrm>
            <a:off x="457200" y="1600200"/>
            <a:ext cx="8579296" cy="5069160"/>
          </a:xfrm>
        </p:spPr>
        <p:txBody>
          <a:bodyPr>
            <a:normAutofit/>
          </a:bodyPr>
          <a:lstStyle/>
          <a:p>
            <a:r>
              <a:rPr lang="en-GB" u="sng" dirty="0" smtClean="0"/>
              <a:t>Management </a:t>
            </a:r>
            <a:r>
              <a:rPr lang="en-GB" dirty="0"/>
              <a:t>structures and procedures, </a:t>
            </a:r>
            <a:r>
              <a:rPr lang="en-GB" u="sng" dirty="0"/>
              <a:t>including risk and innovation</a:t>
            </a:r>
            <a:r>
              <a:rPr lang="en-GB" dirty="0"/>
              <a:t> </a:t>
            </a:r>
            <a:r>
              <a:rPr lang="en-GB" dirty="0" smtClean="0"/>
              <a:t>management.</a:t>
            </a:r>
          </a:p>
          <a:p>
            <a:pPr lvl="1"/>
            <a:r>
              <a:rPr lang="nl-BE" dirty="0" smtClean="0"/>
              <a:t>Consortium of 5 or 20 members: different management (structures) needed</a:t>
            </a:r>
          </a:p>
          <a:p>
            <a:pPr lvl="1"/>
            <a:r>
              <a:rPr lang="nl-BE" dirty="0" smtClean="0"/>
              <a:t>‘Innovative’ management techniques are not necessary; it needs to work!</a:t>
            </a:r>
          </a:p>
          <a:p>
            <a:pPr marL="457200" lvl="1" indent="0">
              <a:buNone/>
            </a:pPr>
            <a:r>
              <a:rPr lang="nl-BE" dirty="0" smtClean="0"/>
              <a:t> </a:t>
            </a:r>
          </a:p>
          <a:p>
            <a:pPr lvl="2"/>
            <a:r>
              <a:rPr lang="nl-BE" dirty="0" smtClean="0"/>
              <a:t>explicitly mention / describe risk and innovation management...</a:t>
            </a:r>
          </a:p>
          <a:p>
            <a:pPr lvl="2"/>
            <a:r>
              <a:rPr lang="nl-BE" dirty="0" smtClean="0"/>
              <a:t>...and include ‘real’ (not token) risks and mitigation measures </a:t>
            </a:r>
            <a:endParaRPr lang="en-GB" dirty="0"/>
          </a:p>
        </p:txBody>
      </p:sp>
      <p:sp>
        <p:nvSpPr>
          <p:cNvPr id="7" name="Title 1"/>
          <p:cNvSpPr txBox="1">
            <a:spLocks/>
          </p:cNvSpPr>
          <p:nvPr/>
        </p:nvSpPr>
        <p:spPr>
          <a:xfrm>
            <a:off x="1331640" y="274638"/>
            <a:ext cx="7812360" cy="1143000"/>
          </a:xfrm>
          <a:prstGeom prst="rect">
            <a:avLst/>
          </a:prstGeom>
          <a:solidFill>
            <a:schemeClr val="tx2">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dirty="0" smtClean="0"/>
              <a:t>H2020 subcriteria IMPLEMENTATION</a:t>
            </a:r>
            <a:endParaRPr lang="en-GB" sz="3600" dirty="0"/>
          </a:p>
        </p:txBody>
      </p:sp>
      <p:sp>
        <p:nvSpPr>
          <p:cNvPr id="2" name="Slide Number Placeholder 1"/>
          <p:cNvSpPr>
            <a:spLocks noGrp="1"/>
          </p:cNvSpPr>
          <p:nvPr>
            <p:ph type="sldNum" sz="quarter" idx="12"/>
          </p:nvPr>
        </p:nvSpPr>
        <p:spPr/>
        <p:txBody>
          <a:bodyPr/>
          <a:lstStyle/>
          <a:p>
            <a:fld id="{D580C52E-D75F-4370-A181-AA5C39D7AEC8}" type="slidenum">
              <a:rPr lang="nl-BE" smtClean="0"/>
              <a:pPr/>
              <a:t>44</a:t>
            </a:fld>
            <a:endParaRPr lang="nl-BE" dirty="0"/>
          </a:p>
        </p:txBody>
      </p:sp>
    </p:spTree>
    <p:extLst>
      <p:ext uri="{BB962C8B-B14F-4D97-AF65-F5344CB8AC3E}">
        <p14:creationId xmlns:p14="http://schemas.microsoft.com/office/powerpoint/2010/main" val="401432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lnSpcReduction="10000"/>
          </a:bodyPr>
          <a:lstStyle/>
          <a:p>
            <a:r>
              <a:rPr lang="en-GB" dirty="0"/>
              <a:t>Soundness of the </a:t>
            </a:r>
            <a:r>
              <a:rPr lang="en-GB" u="sng" dirty="0"/>
              <a:t>business case and business </a:t>
            </a:r>
            <a:r>
              <a:rPr lang="en-GB" u="sng" dirty="0" smtClean="0"/>
              <a:t>plan</a:t>
            </a:r>
          </a:p>
          <a:p>
            <a:pPr lvl="1"/>
            <a:r>
              <a:rPr lang="nl-BE" u="sng" dirty="0" smtClean="0"/>
              <a:t>Why?</a:t>
            </a:r>
            <a:r>
              <a:rPr lang="nl-BE" dirty="0" smtClean="0"/>
              <a:t> IAs are close to market =&gt; business case and business plan are needed </a:t>
            </a:r>
          </a:p>
          <a:p>
            <a:pPr lvl="1"/>
            <a:r>
              <a:rPr lang="nl-BE" u="sng" dirty="0" smtClean="0"/>
              <a:t>How?</a:t>
            </a:r>
            <a:r>
              <a:rPr lang="nl-BE" dirty="0" smtClean="0"/>
              <a:t> See Guide for Applicants and proposal template (bullet points describing business case &amp; plan requirements)  </a:t>
            </a:r>
          </a:p>
          <a:p>
            <a:pPr lvl="1"/>
            <a:r>
              <a:rPr lang="nl-BE" u="sng" dirty="0" smtClean="0"/>
              <a:t>FAQ: how much info is needed? </a:t>
            </a:r>
          </a:p>
          <a:p>
            <a:pPr lvl="2"/>
            <a:r>
              <a:rPr lang="nl-BE" dirty="0" smtClean="0"/>
              <a:t>“(Further) details can be provided in part B – sections 4-5” (= not included in 70-page limit) </a:t>
            </a:r>
          </a:p>
          <a:p>
            <a:pPr lvl="2"/>
            <a:r>
              <a:rPr lang="nl-BE" dirty="0" smtClean="0"/>
              <a:t>(Only) for Flagships: additional info via hearings </a:t>
            </a:r>
            <a:endParaRPr lang="en-GB" dirty="0" smtClean="0"/>
          </a:p>
        </p:txBody>
      </p:sp>
      <p:sp>
        <p:nvSpPr>
          <p:cNvPr id="7" name="Title 1"/>
          <p:cNvSpPr txBox="1">
            <a:spLocks/>
          </p:cNvSpPr>
          <p:nvPr/>
        </p:nvSpPr>
        <p:spPr>
          <a:xfrm>
            <a:off x="1331640" y="274638"/>
            <a:ext cx="7812360" cy="1143000"/>
          </a:xfrm>
          <a:prstGeom prst="rect">
            <a:avLst/>
          </a:prstGeom>
          <a:solidFill>
            <a:schemeClr val="tx2">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dirty="0" smtClean="0"/>
              <a:t>H2020 subcriteria IMPLEMENTATION</a:t>
            </a:r>
            <a:endParaRPr lang="en-GB" sz="3600" dirty="0"/>
          </a:p>
        </p:txBody>
      </p:sp>
      <p:sp>
        <p:nvSpPr>
          <p:cNvPr id="2" name="Slide Number Placeholder 1"/>
          <p:cNvSpPr>
            <a:spLocks noGrp="1"/>
          </p:cNvSpPr>
          <p:nvPr>
            <p:ph type="sldNum" sz="quarter" idx="12"/>
          </p:nvPr>
        </p:nvSpPr>
        <p:spPr/>
        <p:txBody>
          <a:bodyPr/>
          <a:lstStyle/>
          <a:p>
            <a:fld id="{D580C52E-D75F-4370-A181-AA5C39D7AEC8}" type="slidenum">
              <a:rPr lang="nl-BE" smtClean="0"/>
              <a:pPr/>
              <a:t>45</a:t>
            </a:fld>
            <a:endParaRPr lang="nl-BE" dirty="0"/>
          </a:p>
        </p:txBody>
      </p:sp>
    </p:spTree>
    <p:extLst>
      <p:ext uri="{BB962C8B-B14F-4D97-AF65-F5344CB8AC3E}">
        <p14:creationId xmlns:p14="http://schemas.microsoft.com/office/powerpoint/2010/main" val="33302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82" y="1988840"/>
            <a:ext cx="1728192" cy="1152128"/>
          </a:xfrm>
          <a:prstGeom prst="rect">
            <a:avLst/>
          </a:prstGeom>
        </p:spPr>
      </p:pic>
      <p:sp>
        <p:nvSpPr>
          <p:cNvPr id="3" name="Content Placeholder 2"/>
          <p:cNvSpPr>
            <a:spLocks noGrp="1"/>
          </p:cNvSpPr>
          <p:nvPr>
            <p:ph idx="1"/>
          </p:nvPr>
        </p:nvSpPr>
        <p:spPr/>
        <p:txBody>
          <a:bodyPr>
            <a:noAutofit/>
          </a:bodyPr>
          <a:lstStyle/>
          <a:p>
            <a:r>
              <a:rPr lang="en-GB" sz="2800" u="sng" dirty="0" smtClean="0"/>
              <a:t>Readiness </a:t>
            </a:r>
            <a:r>
              <a:rPr lang="en-GB" sz="2800" u="sng" dirty="0"/>
              <a:t>of the </a:t>
            </a:r>
            <a:r>
              <a:rPr lang="en-GB" sz="2800" u="sng" dirty="0" smtClean="0"/>
              <a:t>technology</a:t>
            </a:r>
            <a:r>
              <a:rPr lang="en-GB" sz="2800" dirty="0" smtClean="0"/>
              <a:t> </a:t>
            </a:r>
          </a:p>
          <a:p>
            <a:pPr lvl="1"/>
            <a:r>
              <a:rPr lang="nl-BE" dirty="0" smtClean="0"/>
              <a:t> </a:t>
            </a:r>
            <a:r>
              <a:rPr lang="nl-BE" dirty="0"/>
              <a:t>clearly indicate the start and end TRLs </a:t>
            </a:r>
            <a:endParaRPr lang="nl-BE" dirty="0" smtClean="0"/>
          </a:p>
          <a:p>
            <a:pPr marL="457200" lvl="1" indent="0">
              <a:buNone/>
            </a:pPr>
            <a:endParaRPr lang="en-GB" dirty="0"/>
          </a:p>
          <a:p>
            <a:pPr lvl="1"/>
            <a:r>
              <a:rPr lang="nl-BE" i="1" dirty="0" smtClean="0"/>
              <a:t>“</a:t>
            </a:r>
            <a:r>
              <a:rPr lang="en-US" i="1" dirty="0"/>
              <a:t>In particular, for </a:t>
            </a:r>
            <a:r>
              <a:rPr lang="en-US" b="1" i="1" dirty="0"/>
              <a:t>flagships</a:t>
            </a:r>
            <a:r>
              <a:rPr lang="en-US" i="1" dirty="0"/>
              <a:t> applicants must demonstrate that by the time of the submission of their application they have been operating relative demonstration scale plants at a significant production capacity (justification shall be provided in the proposal).</a:t>
            </a:r>
            <a:r>
              <a:rPr lang="nl-BE" i="1" dirty="0" smtClean="0"/>
              <a:t>”</a:t>
            </a:r>
          </a:p>
        </p:txBody>
      </p:sp>
      <p:sp>
        <p:nvSpPr>
          <p:cNvPr id="7" name="Title 1"/>
          <p:cNvSpPr txBox="1">
            <a:spLocks/>
          </p:cNvSpPr>
          <p:nvPr/>
        </p:nvSpPr>
        <p:spPr>
          <a:xfrm>
            <a:off x="1331640" y="274638"/>
            <a:ext cx="7812360" cy="1143000"/>
          </a:xfrm>
          <a:prstGeom prst="rect">
            <a:avLst/>
          </a:prstGeom>
          <a:solidFill>
            <a:schemeClr val="tx2">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dirty="0" smtClean="0"/>
              <a:t>H2020 subcriteria IMPLEMENTATION</a:t>
            </a:r>
            <a:endParaRPr lang="en-GB" sz="3600" dirty="0"/>
          </a:p>
        </p:txBody>
      </p:sp>
      <p:sp>
        <p:nvSpPr>
          <p:cNvPr id="2" name="Slide Number Placeholder 1"/>
          <p:cNvSpPr>
            <a:spLocks noGrp="1"/>
          </p:cNvSpPr>
          <p:nvPr>
            <p:ph type="sldNum" sz="quarter" idx="12"/>
          </p:nvPr>
        </p:nvSpPr>
        <p:spPr/>
        <p:txBody>
          <a:bodyPr/>
          <a:lstStyle/>
          <a:p>
            <a:fld id="{D580C52E-D75F-4370-A181-AA5C39D7AEC8}" type="slidenum">
              <a:rPr lang="nl-BE" smtClean="0"/>
              <a:pPr/>
              <a:t>46</a:t>
            </a:fld>
            <a:endParaRPr lang="nl-BE" dirty="0"/>
          </a:p>
        </p:txBody>
      </p:sp>
    </p:spTree>
    <p:extLst>
      <p:ext uri="{BB962C8B-B14F-4D97-AF65-F5344CB8AC3E}">
        <p14:creationId xmlns:p14="http://schemas.microsoft.com/office/powerpoint/2010/main" val="20516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600" dirty="0" smtClean="0"/>
              <a:t>How to write a good proposal?</a:t>
            </a:r>
            <a:endParaRPr lang="en-GB" sz="3600" dirty="0"/>
          </a:p>
        </p:txBody>
      </p:sp>
      <p:sp>
        <p:nvSpPr>
          <p:cNvPr id="3" name="Content Placeholder 2"/>
          <p:cNvSpPr>
            <a:spLocks noGrp="1"/>
          </p:cNvSpPr>
          <p:nvPr>
            <p:ph idx="1"/>
          </p:nvPr>
        </p:nvSpPr>
        <p:spPr>
          <a:xfrm>
            <a:off x="457200" y="1600201"/>
            <a:ext cx="8435280" cy="4925143"/>
          </a:xfrm>
        </p:spPr>
        <p:txBody>
          <a:bodyPr>
            <a:noAutofit/>
          </a:bodyPr>
          <a:lstStyle/>
          <a:p>
            <a:r>
              <a:rPr lang="nl-BE" sz="2800" dirty="0" smtClean="0"/>
              <a:t>Ensure that expert-evaluators </a:t>
            </a:r>
            <a:r>
              <a:rPr lang="nl-BE" sz="2800" b="1" i="1" dirty="0"/>
              <a:t>quickly</a:t>
            </a:r>
            <a:r>
              <a:rPr lang="nl-BE" sz="2800" dirty="0"/>
              <a:t> find the </a:t>
            </a:r>
            <a:r>
              <a:rPr lang="nl-BE" sz="2800" b="1" i="1" dirty="0"/>
              <a:t>right</a:t>
            </a:r>
            <a:r>
              <a:rPr lang="nl-BE" sz="2800" dirty="0"/>
              <a:t> information to assess the evaluation subcriteria.</a:t>
            </a:r>
          </a:p>
          <a:p>
            <a:r>
              <a:rPr lang="nl-BE" sz="2800" dirty="0" smtClean="0"/>
              <a:t>How?</a:t>
            </a:r>
          </a:p>
          <a:p>
            <a:pPr lvl="1"/>
            <a:r>
              <a:rPr lang="nl-BE" dirty="0" smtClean="0"/>
              <a:t>Be aware of the evaluation subcriteria of ‘your’ type of action (CSA, RIA, IA)... </a:t>
            </a:r>
          </a:p>
          <a:p>
            <a:pPr lvl="1"/>
            <a:r>
              <a:rPr lang="nl-BE" dirty="0" smtClean="0"/>
              <a:t>...and provide (explicit) answers to these subcriteria in your proposal... </a:t>
            </a:r>
          </a:p>
          <a:p>
            <a:pPr lvl="1"/>
            <a:r>
              <a:rPr lang="nl-BE" dirty="0" smtClean="0"/>
              <a:t>...using the proposal structure / template described in the Guide For Applicants (GfA)</a:t>
            </a:r>
            <a:endParaRPr lang="en-GB" dirty="0"/>
          </a:p>
        </p:txBody>
      </p:sp>
      <p:sp>
        <p:nvSpPr>
          <p:cNvPr id="4" name="Slide Number Placeholder 3"/>
          <p:cNvSpPr>
            <a:spLocks noGrp="1"/>
          </p:cNvSpPr>
          <p:nvPr>
            <p:ph type="sldNum" sz="quarter" idx="12"/>
          </p:nvPr>
        </p:nvSpPr>
        <p:spPr/>
        <p:txBody>
          <a:bodyPr/>
          <a:lstStyle/>
          <a:p>
            <a:fld id="{D580C52E-D75F-4370-A181-AA5C39D7AEC8}" type="slidenum">
              <a:rPr lang="nl-BE" smtClean="0"/>
              <a:pPr/>
              <a:t>47</a:t>
            </a:fld>
            <a:endParaRPr lang="nl-BE" dirty="0"/>
          </a:p>
        </p:txBody>
      </p:sp>
    </p:spTree>
    <p:extLst>
      <p:ext uri="{BB962C8B-B14F-4D97-AF65-F5344CB8AC3E}">
        <p14:creationId xmlns:p14="http://schemas.microsoft.com/office/powerpoint/2010/main" val="295035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30463" y="585787"/>
            <a:ext cx="5486400" cy="566738"/>
          </a:xfrm>
        </p:spPr>
        <p:txBody>
          <a:bodyPr>
            <a:normAutofit fontScale="90000"/>
          </a:bodyPr>
          <a:lstStyle/>
          <a:p>
            <a:pPr>
              <a:spcBef>
                <a:spcPct val="20000"/>
              </a:spcBef>
            </a:pPr>
            <a:r>
              <a:rPr lang="en-US" sz="3600" b="0" dirty="0">
                <a:latin typeface="Calibri" pitchFamily="34" charset="0"/>
                <a:ea typeface="+mn-ea"/>
                <a:cs typeface="+mn-cs"/>
              </a:rPr>
              <a:t/>
            </a:r>
            <a:br>
              <a:rPr lang="en-US" sz="3600" b="0" dirty="0">
                <a:latin typeface="Calibri" pitchFamily="34" charset="0"/>
                <a:ea typeface="+mn-ea"/>
                <a:cs typeface="+mn-cs"/>
              </a:rPr>
            </a:br>
            <a:endParaRPr lang="en-US" sz="2400" dirty="0">
              <a:solidFill>
                <a:schemeClr val="accent4"/>
              </a:solidFill>
              <a:latin typeface="+mn-lt"/>
              <a:ea typeface="+mn-ea"/>
              <a:cs typeface="+mn-cs"/>
            </a:endParaRPr>
          </a:p>
        </p:txBody>
      </p:sp>
      <p:graphicFrame>
        <p:nvGraphicFramePr>
          <p:cNvPr id="9" name="Diagram 8"/>
          <p:cNvGraphicFramePr/>
          <p:nvPr>
            <p:extLst>
              <p:ext uri="{D42A27DB-BD31-4B8C-83A1-F6EECF244321}">
                <p14:modId xmlns:p14="http://schemas.microsoft.com/office/powerpoint/2010/main" val="4171499869"/>
              </p:ext>
            </p:extLst>
          </p:nvPr>
        </p:nvGraphicFramePr>
        <p:xfrm>
          <a:off x="1428750" y="0"/>
          <a:ext cx="7658100" cy="1870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6"/>
          <p:cNvSpPr>
            <a:spLocks noChangeArrowheads="1"/>
          </p:cNvSpPr>
          <p:nvPr/>
        </p:nvSpPr>
        <p:spPr bwMode="auto">
          <a:xfrm>
            <a:off x="3995936" y="580310"/>
            <a:ext cx="2232248" cy="761999"/>
          </a:xfrm>
          <a:prstGeom prst="roundRect">
            <a:avLst>
              <a:gd name="adj" fmla="val 16667"/>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fontAlgn="base">
              <a:spcBef>
                <a:spcPct val="0"/>
              </a:spcBef>
              <a:spcAft>
                <a:spcPct val="0"/>
              </a:spcAft>
            </a:pPr>
            <a:endParaRPr lang="en-US" altLang="en-US" dirty="0">
              <a:solidFill>
                <a:srgbClr val="FF0000"/>
              </a:solidFill>
            </a:endParaRPr>
          </a:p>
        </p:txBody>
      </p:sp>
      <p:sp>
        <p:nvSpPr>
          <p:cNvPr id="11" name="Text Placeholder 3"/>
          <p:cNvSpPr>
            <a:spLocks noGrp="1"/>
          </p:cNvSpPr>
          <p:nvPr>
            <p:ph type="body" sz="half" idx="2"/>
          </p:nvPr>
        </p:nvSpPr>
        <p:spPr>
          <a:xfrm>
            <a:off x="251520" y="1844825"/>
            <a:ext cx="8784976" cy="2160239"/>
          </a:xfrm>
        </p:spPr>
        <p:txBody>
          <a:bodyPr/>
          <a:lstStyle/>
          <a:p>
            <a:pPr marL="285750" lvl="0" indent="-285750">
              <a:buFont typeface="Arial" panose="020B0604020202020204" pitchFamily="34" charset="0"/>
              <a:buChar char="•"/>
            </a:pPr>
            <a:r>
              <a:rPr lang="en-US" sz="2000" b="1" dirty="0"/>
              <a:t>Online grant preparation</a:t>
            </a:r>
            <a:r>
              <a:rPr lang="en-US" sz="2000" b="1" dirty="0">
                <a:solidFill>
                  <a:srgbClr val="4D4D4D"/>
                </a:solidFill>
              </a:rPr>
              <a:t>: </a:t>
            </a:r>
            <a:r>
              <a:rPr lang="en-US" sz="2000" dirty="0" smtClean="0">
                <a:solidFill>
                  <a:srgbClr val="4D4D4D"/>
                </a:solidFill>
              </a:rPr>
              <a:t>The process is supported through the Participant Portal.</a:t>
            </a:r>
            <a:endParaRPr lang="nl-BE" sz="2000" dirty="0">
              <a:solidFill>
                <a:srgbClr val="4D4D4D"/>
              </a:solidFill>
            </a:endParaRPr>
          </a:p>
          <a:p>
            <a:pPr marL="285750" lvl="0" indent="-285750" algn="just">
              <a:buFont typeface="Arial" panose="020B0604020202020204" pitchFamily="34" charset="0"/>
              <a:buChar char="•"/>
            </a:pPr>
            <a:r>
              <a:rPr lang="en-US" sz="2000" b="1" dirty="0" smtClean="0"/>
              <a:t>Follow </a:t>
            </a:r>
            <a:r>
              <a:rPr lang="en-US" sz="2000" b="1" dirty="0"/>
              <a:t>your proposal</a:t>
            </a:r>
            <a:r>
              <a:rPr lang="en-US" sz="2000" b="1" dirty="0">
                <a:solidFill>
                  <a:srgbClr val="4D4D4D"/>
                </a:solidFill>
              </a:rPr>
              <a:t>: </a:t>
            </a:r>
            <a:r>
              <a:rPr lang="en-US" sz="2000" dirty="0" smtClean="0">
                <a:solidFill>
                  <a:srgbClr val="4D4D4D"/>
                </a:solidFill>
              </a:rPr>
              <a:t>The </a:t>
            </a:r>
            <a:r>
              <a:rPr lang="en-US" sz="2000" dirty="0">
                <a:solidFill>
                  <a:srgbClr val="4D4D4D"/>
                </a:solidFill>
              </a:rPr>
              <a:t>grant agreement </a:t>
            </a:r>
            <a:r>
              <a:rPr lang="en-US" sz="2000" dirty="0" smtClean="0">
                <a:solidFill>
                  <a:srgbClr val="4D4D4D"/>
                </a:solidFill>
              </a:rPr>
              <a:t>and its annexes must </a:t>
            </a:r>
            <a:r>
              <a:rPr lang="en-US" sz="2000" dirty="0">
                <a:solidFill>
                  <a:srgbClr val="4D4D4D"/>
                </a:solidFill>
              </a:rPr>
              <a:t>not differ from the proposal. </a:t>
            </a:r>
            <a:r>
              <a:rPr lang="en-US" sz="2000" dirty="0" smtClean="0">
                <a:solidFill>
                  <a:srgbClr val="4D4D4D"/>
                </a:solidFill>
              </a:rPr>
              <a:t>No negotiation in H2020.</a:t>
            </a:r>
          </a:p>
          <a:p>
            <a:pPr marL="285750" indent="-285750">
              <a:buFont typeface="Arial" panose="020B0604020202020204" pitchFamily="34" charset="0"/>
              <a:buChar char="•"/>
            </a:pPr>
            <a:r>
              <a:rPr lang="en-US" sz="2000" b="1" dirty="0" smtClean="0"/>
              <a:t>Timeframe</a:t>
            </a:r>
            <a:r>
              <a:rPr lang="en-US" sz="2000" b="1" dirty="0">
                <a:solidFill>
                  <a:srgbClr val="4D4D4D"/>
                </a:solidFill>
              </a:rPr>
              <a:t>: </a:t>
            </a:r>
            <a:r>
              <a:rPr lang="en-US" sz="2000" dirty="0">
                <a:solidFill>
                  <a:srgbClr val="4D4D4D"/>
                </a:solidFill>
              </a:rPr>
              <a:t>The Grant Agreement must be signed at the latest 8 months after the call </a:t>
            </a:r>
            <a:r>
              <a:rPr lang="en-US" sz="2000" dirty="0" smtClean="0">
                <a:solidFill>
                  <a:srgbClr val="4D4D4D"/>
                </a:solidFill>
              </a:rPr>
              <a:t>deadline</a:t>
            </a:r>
          </a:p>
          <a:p>
            <a:endParaRPr lang="en-US" sz="1800" dirty="0" smtClean="0"/>
          </a:p>
          <a:p>
            <a:endParaRPr lang="en-US" sz="1800" dirty="0"/>
          </a:p>
          <a:p>
            <a:endParaRPr lang="en-US" sz="1800" dirty="0"/>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85650">
            <a:off x="338390" y="4359973"/>
            <a:ext cx="16764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442697" y="4186837"/>
            <a:ext cx="619268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chemeClr val="tx1">
                    <a:lumMod val="50000"/>
                  </a:schemeClr>
                </a:solidFill>
              </a:rPr>
              <a:t>SME self-assessment (check </a:t>
            </a:r>
            <a:r>
              <a:rPr lang="en-GB" b="1" dirty="0" smtClean="0">
                <a:solidFill>
                  <a:schemeClr val="tx1">
                    <a:lumMod val="50000"/>
                  </a:schemeClr>
                </a:solidFill>
              </a:rPr>
              <a:t>beforehand - In </a:t>
            </a:r>
            <a:r>
              <a:rPr lang="en-GB" b="1" dirty="0">
                <a:solidFill>
                  <a:schemeClr val="tx1">
                    <a:lumMod val="50000"/>
                  </a:schemeClr>
                </a:solidFill>
              </a:rPr>
              <a:t>RIA and CSAs: no confirmed SME = no funding</a:t>
            </a:r>
            <a:r>
              <a:rPr lang="en-GB" b="1" dirty="0" smtClean="0">
                <a:solidFill>
                  <a:schemeClr val="tx1">
                    <a:lumMod val="50000"/>
                  </a:schemeClr>
                </a:solidFill>
              </a:rPr>
              <a:t>)</a:t>
            </a:r>
          </a:p>
          <a:p>
            <a:r>
              <a:rPr lang="en-GB" b="1" dirty="0" smtClean="0">
                <a:solidFill>
                  <a:schemeClr val="tx1">
                    <a:lumMod val="50000"/>
                  </a:schemeClr>
                </a:solidFill>
                <a:hlinkClick r:id="rId9"/>
              </a:rPr>
              <a:t>SME </a:t>
            </a:r>
            <a:r>
              <a:rPr lang="en-GB" b="1" dirty="0">
                <a:solidFill>
                  <a:schemeClr val="tx1">
                    <a:lumMod val="50000"/>
                  </a:schemeClr>
                </a:solidFill>
                <a:hlinkClick r:id="rId9"/>
              </a:rPr>
              <a:t>self-assessment </a:t>
            </a:r>
            <a:endParaRPr lang="en-GB" b="1" dirty="0" smtClean="0">
              <a:solidFill>
                <a:schemeClr val="tx1">
                  <a:lumMod val="50000"/>
                </a:schemeClr>
              </a:solidFill>
            </a:endParaRPr>
          </a:p>
        </p:txBody>
      </p:sp>
      <p:sp>
        <p:nvSpPr>
          <p:cNvPr id="14" name="TextBox 13"/>
          <p:cNvSpPr txBox="1"/>
          <p:nvPr/>
        </p:nvSpPr>
        <p:spPr>
          <a:xfrm>
            <a:off x="2699792" y="5445224"/>
            <a:ext cx="624926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chemeClr val="tx1">
                    <a:lumMod val="50000"/>
                  </a:schemeClr>
                </a:solidFill>
              </a:rPr>
              <a:t>Financial Viability of the Coordinator (select </a:t>
            </a:r>
            <a:r>
              <a:rPr lang="en-GB" b="1" dirty="0">
                <a:solidFill>
                  <a:schemeClr val="tx1">
                    <a:lumMod val="50000"/>
                  </a:schemeClr>
                </a:solidFill>
              </a:rPr>
              <a:t>your COO wisely</a:t>
            </a:r>
            <a:r>
              <a:rPr lang="en-GB" b="1" dirty="0" smtClean="0">
                <a:solidFill>
                  <a:schemeClr val="tx1">
                    <a:lumMod val="50000"/>
                  </a:schemeClr>
                </a:solidFill>
              </a:rPr>
              <a:t>) - </a:t>
            </a:r>
            <a:r>
              <a:rPr lang="nl-BE" dirty="0">
                <a:hlinkClick r:id="rId10"/>
              </a:rPr>
              <a:t>Financial Viability </a:t>
            </a:r>
            <a:r>
              <a:rPr lang="nl-BE" dirty="0" smtClean="0">
                <a:hlinkClick r:id="rId10"/>
              </a:rPr>
              <a:t>Self-Check</a:t>
            </a:r>
            <a:endParaRPr lang="nl-BE" b="1" dirty="0">
              <a:solidFill>
                <a:schemeClr val="tx1">
                  <a:lumMod val="50000"/>
                </a:schemeClr>
              </a:solidFill>
            </a:endParaRPr>
          </a:p>
        </p:txBody>
      </p:sp>
      <p:sp>
        <p:nvSpPr>
          <p:cNvPr id="2" name="Slide Number Placeholder 1"/>
          <p:cNvSpPr>
            <a:spLocks noGrp="1"/>
          </p:cNvSpPr>
          <p:nvPr>
            <p:ph type="sldNum" sz="quarter" idx="12"/>
          </p:nvPr>
        </p:nvSpPr>
        <p:spPr/>
        <p:txBody>
          <a:bodyPr/>
          <a:lstStyle/>
          <a:p>
            <a:fld id="{D580C52E-D75F-4370-A181-AA5C39D7AEC8}" type="slidenum">
              <a:rPr lang="nl-BE" smtClean="0"/>
              <a:t>48</a:t>
            </a:fld>
            <a:endParaRPr lang="nl-BE"/>
          </a:p>
        </p:txBody>
      </p:sp>
    </p:spTree>
    <p:extLst>
      <p:ext uri="{BB962C8B-B14F-4D97-AF65-F5344CB8AC3E}">
        <p14:creationId xmlns:p14="http://schemas.microsoft.com/office/powerpoint/2010/main" val="26516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3812727"/>
            <a:ext cx="1728192" cy="1152128"/>
          </a:xfrm>
          <a:prstGeom prst="rect">
            <a:avLst/>
          </a:prstGeom>
        </p:spPr>
      </p:pic>
      <p:sp>
        <p:nvSpPr>
          <p:cNvPr id="2" name="Title 1"/>
          <p:cNvSpPr>
            <a:spLocks noGrp="1"/>
          </p:cNvSpPr>
          <p:nvPr>
            <p:ph type="title"/>
          </p:nvPr>
        </p:nvSpPr>
        <p:spPr/>
        <p:txBody>
          <a:bodyPr/>
          <a:lstStyle/>
          <a:p>
            <a:r>
              <a:rPr lang="en-GB" dirty="0" smtClean="0"/>
              <a:t>Most common mistakes</a:t>
            </a:r>
            <a:endParaRPr lang="en-GB" dirty="0"/>
          </a:p>
        </p:txBody>
      </p:sp>
      <p:sp>
        <p:nvSpPr>
          <p:cNvPr id="6" name="Rectangle 5"/>
          <p:cNvSpPr/>
          <p:nvPr/>
        </p:nvSpPr>
        <p:spPr>
          <a:xfrm>
            <a:off x="467544" y="1628800"/>
            <a:ext cx="8208912" cy="5760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600201"/>
            <a:ext cx="8229600" cy="4421088"/>
          </a:xfrm>
        </p:spPr>
        <p:txBody>
          <a:bodyPr/>
          <a:lstStyle/>
          <a:p>
            <a:r>
              <a:rPr lang="en-GB" b="1" dirty="0" smtClean="0">
                <a:ln w="18415" cmpd="sng">
                  <a:solidFill>
                    <a:srgbClr val="FFFFFF"/>
                  </a:solidFill>
                  <a:prstDash val="solid"/>
                </a:ln>
              </a:rPr>
              <a:t>Excellence</a:t>
            </a:r>
          </a:p>
          <a:p>
            <a:pPr lvl="1"/>
            <a:r>
              <a:rPr lang="en-GB" dirty="0" smtClean="0"/>
              <a:t>Progress beyond the state of the art not clear</a:t>
            </a:r>
          </a:p>
          <a:p>
            <a:pPr lvl="1"/>
            <a:r>
              <a:rPr lang="en-GB" dirty="0" smtClean="0"/>
              <a:t>Parts of the topic are not covered or not sufficiently addressed (only briefly mentioned)</a:t>
            </a:r>
          </a:p>
          <a:p>
            <a:pPr lvl="1"/>
            <a:endParaRPr lang="en-GB" dirty="0"/>
          </a:p>
          <a:p>
            <a:pPr lvl="1"/>
            <a:r>
              <a:rPr lang="en-GB" dirty="0" smtClean="0">
                <a:solidFill>
                  <a:srgbClr val="C00000"/>
                </a:solidFill>
              </a:rPr>
              <a:t>Read the topic carefully and include in your proposal all it is requested (i.e. proposals should include, should address etc.)</a:t>
            </a:r>
            <a:endParaRPr lang="en-GB" dirty="0">
              <a:solidFill>
                <a:srgbClr val="C00000"/>
              </a:solidFill>
            </a:endParaRPr>
          </a:p>
        </p:txBody>
      </p:sp>
      <p:sp>
        <p:nvSpPr>
          <p:cNvPr id="5" name="Slide Number Placeholder 4"/>
          <p:cNvSpPr>
            <a:spLocks noGrp="1"/>
          </p:cNvSpPr>
          <p:nvPr>
            <p:ph type="sldNum" sz="quarter" idx="12"/>
          </p:nvPr>
        </p:nvSpPr>
        <p:spPr/>
        <p:txBody>
          <a:bodyPr/>
          <a:lstStyle/>
          <a:p>
            <a:fld id="{D580C52E-D75F-4370-A181-AA5C39D7AEC8}" type="slidenum">
              <a:rPr lang="nl-BE" smtClean="0"/>
              <a:pPr/>
              <a:t>49</a:t>
            </a:fld>
            <a:endParaRPr lang="nl-BE" dirty="0"/>
          </a:p>
        </p:txBody>
      </p:sp>
    </p:spTree>
    <p:extLst>
      <p:ext uri="{BB962C8B-B14F-4D97-AF65-F5344CB8AC3E}">
        <p14:creationId xmlns:p14="http://schemas.microsoft.com/office/powerpoint/2010/main" val="239612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76375" y="274638"/>
            <a:ext cx="7210425" cy="1143000"/>
          </a:xfrm>
        </p:spPr>
        <p:txBody>
          <a:bodyPr/>
          <a:lstStyle/>
          <a:p>
            <a:r>
              <a:rPr lang="nl-BE" altLang="nl-BE" dirty="0" smtClean="0">
                <a:latin typeface="Arial" charset="0"/>
                <a:cs typeface="Arial" charset="0"/>
              </a:rPr>
              <a:t>BBI JU was needed to :</a:t>
            </a:r>
          </a:p>
        </p:txBody>
      </p:sp>
      <p:sp>
        <p:nvSpPr>
          <p:cNvPr id="3" name="Content Placeholder 2"/>
          <p:cNvSpPr>
            <a:spLocks noGrp="1"/>
          </p:cNvSpPr>
          <p:nvPr>
            <p:ph idx="1"/>
          </p:nvPr>
        </p:nvSpPr>
        <p:spPr>
          <a:xfrm>
            <a:off x="395536" y="1700808"/>
            <a:ext cx="8893175" cy="5472112"/>
          </a:xfrm>
        </p:spPr>
        <p:txBody>
          <a:bodyPr>
            <a:normAutofit/>
          </a:bodyPr>
          <a:lstStyle/>
          <a:p>
            <a:pPr marL="360000" indent="-360000">
              <a:buFont typeface="+mj-lt"/>
              <a:buAutoNum type="arabicPeriod"/>
              <a:defRPr/>
            </a:pPr>
            <a:r>
              <a:rPr lang="en-US" sz="2800" b="1" u="sng" dirty="0" smtClean="0">
                <a:solidFill>
                  <a:srgbClr val="4D4D4D"/>
                </a:solidFill>
              </a:rPr>
              <a:t>Pool </a:t>
            </a:r>
            <a:r>
              <a:rPr lang="en-US" sz="2800" b="1" u="sng" dirty="0">
                <a:solidFill>
                  <a:srgbClr val="4D4D4D"/>
                </a:solidFill>
              </a:rPr>
              <a:t>resources </a:t>
            </a:r>
            <a:r>
              <a:rPr lang="en-US" sz="2800" dirty="0" smtClean="0">
                <a:solidFill>
                  <a:srgbClr val="4D4D4D"/>
                </a:solidFill>
              </a:rPr>
              <a:t>from </a:t>
            </a:r>
            <a:r>
              <a:rPr lang="en-US" sz="2800" dirty="0">
                <a:solidFill>
                  <a:srgbClr val="4D4D4D"/>
                </a:solidFill>
              </a:rPr>
              <a:t>public </a:t>
            </a:r>
            <a:r>
              <a:rPr lang="en-US" sz="2800" dirty="0" smtClean="0">
                <a:solidFill>
                  <a:srgbClr val="4D4D4D"/>
                </a:solidFill>
              </a:rPr>
              <a:t>&amp; private </a:t>
            </a:r>
            <a:r>
              <a:rPr lang="en-US" sz="2800" dirty="0">
                <a:solidFill>
                  <a:srgbClr val="4D4D4D"/>
                </a:solidFill>
              </a:rPr>
              <a:t>sectors, </a:t>
            </a:r>
            <a:r>
              <a:rPr lang="en-US" sz="2800" dirty="0" smtClean="0">
                <a:solidFill>
                  <a:srgbClr val="4D4D4D"/>
                </a:solidFill>
              </a:rPr>
              <a:t>to </a:t>
            </a:r>
            <a:r>
              <a:rPr lang="en-US" sz="2800" dirty="0">
                <a:solidFill>
                  <a:srgbClr val="4D4D4D"/>
                </a:solidFill>
              </a:rPr>
              <a:t>create a common </a:t>
            </a:r>
            <a:r>
              <a:rPr lang="en-US" sz="2800" dirty="0" smtClean="0">
                <a:solidFill>
                  <a:srgbClr val="4D4D4D"/>
                </a:solidFill>
              </a:rPr>
              <a:t>platform; </a:t>
            </a:r>
          </a:p>
          <a:p>
            <a:pPr marL="360000" indent="-360000">
              <a:buFont typeface="+mj-lt"/>
              <a:buAutoNum type="arabicPeriod"/>
              <a:defRPr/>
            </a:pPr>
            <a:r>
              <a:rPr lang="en-US" sz="2800" dirty="0">
                <a:solidFill>
                  <a:srgbClr val="4D4D4D"/>
                </a:solidFill>
              </a:rPr>
              <a:t>H</a:t>
            </a:r>
            <a:r>
              <a:rPr lang="en-US" sz="2800" dirty="0" smtClean="0">
                <a:solidFill>
                  <a:srgbClr val="4D4D4D"/>
                </a:solidFill>
              </a:rPr>
              <a:t>ave </a:t>
            </a:r>
            <a:r>
              <a:rPr lang="en-US" sz="2800" b="1" u="sng" dirty="0" smtClean="0">
                <a:solidFill>
                  <a:srgbClr val="4D4D4D"/>
                </a:solidFill>
              </a:rPr>
              <a:t>joint </a:t>
            </a:r>
            <a:r>
              <a:rPr lang="en-US" sz="2800" b="1" u="sng" dirty="0">
                <a:solidFill>
                  <a:srgbClr val="4D4D4D"/>
                </a:solidFill>
              </a:rPr>
              <a:t>approach</a:t>
            </a:r>
            <a:r>
              <a:rPr lang="en-US" sz="2800" dirty="0">
                <a:solidFill>
                  <a:srgbClr val="4D4D4D"/>
                </a:solidFill>
              </a:rPr>
              <a:t>, across sectors </a:t>
            </a:r>
            <a:r>
              <a:rPr lang="en-US" sz="2800" dirty="0" smtClean="0">
                <a:solidFill>
                  <a:srgbClr val="4D4D4D"/>
                </a:solidFill>
              </a:rPr>
              <a:t>&amp; geographies;</a:t>
            </a:r>
            <a:endParaRPr lang="en-US" sz="2800" dirty="0">
              <a:solidFill>
                <a:srgbClr val="4D4D4D"/>
              </a:solidFill>
            </a:endParaRPr>
          </a:p>
          <a:p>
            <a:pPr marL="360000" indent="-360000">
              <a:buFont typeface="+mj-lt"/>
              <a:buAutoNum type="arabicPeriod"/>
              <a:defRPr/>
            </a:pPr>
            <a:r>
              <a:rPr lang="en-US" sz="2800" dirty="0">
                <a:solidFill>
                  <a:srgbClr val="4D4D4D"/>
                </a:solidFill>
              </a:rPr>
              <a:t>O</a:t>
            </a:r>
            <a:r>
              <a:rPr lang="en-US" sz="2800" dirty="0" smtClean="0">
                <a:solidFill>
                  <a:srgbClr val="4D4D4D"/>
                </a:solidFill>
              </a:rPr>
              <a:t>ffer </a:t>
            </a:r>
            <a:r>
              <a:rPr lang="en-US" sz="2800" b="1" u="sng" dirty="0" smtClean="0">
                <a:solidFill>
                  <a:srgbClr val="4D4D4D"/>
                </a:solidFill>
              </a:rPr>
              <a:t>joint </a:t>
            </a:r>
            <a:r>
              <a:rPr lang="en-US" sz="2800" b="1" u="sng" dirty="0">
                <a:solidFill>
                  <a:srgbClr val="4D4D4D"/>
                </a:solidFill>
              </a:rPr>
              <a:t>financial </a:t>
            </a:r>
            <a:r>
              <a:rPr lang="en-US" sz="2800" dirty="0">
                <a:solidFill>
                  <a:srgbClr val="4D4D4D"/>
                </a:solidFill>
              </a:rPr>
              <a:t>commitment and a jointly defined </a:t>
            </a:r>
            <a:r>
              <a:rPr lang="en-US" sz="2800" dirty="0" err="1" smtClean="0">
                <a:solidFill>
                  <a:srgbClr val="4D4D4D"/>
                </a:solidFill>
              </a:rPr>
              <a:t>programme</a:t>
            </a:r>
            <a:r>
              <a:rPr lang="en-US" sz="2800" dirty="0" smtClean="0">
                <a:solidFill>
                  <a:srgbClr val="4D4D4D"/>
                </a:solidFill>
              </a:rPr>
              <a:t>; </a:t>
            </a:r>
            <a:endParaRPr lang="en-US" sz="2800" dirty="0">
              <a:solidFill>
                <a:srgbClr val="4D4D4D"/>
              </a:solidFill>
            </a:endParaRPr>
          </a:p>
          <a:p>
            <a:pPr marL="360000" indent="-360000">
              <a:buFont typeface="+mj-lt"/>
              <a:buAutoNum type="arabicPeriod"/>
              <a:defRPr/>
            </a:pPr>
            <a:r>
              <a:rPr lang="en-US" sz="2800" dirty="0">
                <a:solidFill>
                  <a:srgbClr val="4D4D4D"/>
                </a:solidFill>
              </a:rPr>
              <a:t>L</a:t>
            </a:r>
            <a:r>
              <a:rPr lang="en-US" sz="2800" dirty="0" smtClean="0">
                <a:solidFill>
                  <a:srgbClr val="4D4D4D"/>
                </a:solidFill>
              </a:rPr>
              <a:t>everage </a:t>
            </a:r>
            <a:r>
              <a:rPr lang="en-US" sz="2800" b="1" u="sng" dirty="0">
                <a:solidFill>
                  <a:srgbClr val="4D4D4D"/>
                </a:solidFill>
              </a:rPr>
              <a:t>additional </a:t>
            </a:r>
            <a:r>
              <a:rPr lang="en-US" sz="2800" b="1" u="sng" dirty="0" smtClean="0">
                <a:solidFill>
                  <a:srgbClr val="4D4D4D"/>
                </a:solidFill>
              </a:rPr>
              <a:t>investments</a:t>
            </a:r>
            <a:r>
              <a:rPr lang="en-US" sz="2800" dirty="0" smtClean="0">
                <a:solidFill>
                  <a:srgbClr val="4D4D4D"/>
                </a:solidFill>
              </a:rPr>
              <a:t>;</a:t>
            </a:r>
            <a:endParaRPr lang="en-US" sz="2800" dirty="0">
              <a:solidFill>
                <a:srgbClr val="4D4D4D"/>
              </a:solidFill>
            </a:endParaRPr>
          </a:p>
          <a:p>
            <a:pPr marL="360000" indent="-360000">
              <a:buFont typeface="+mj-lt"/>
              <a:buAutoNum type="arabicPeriod"/>
              <a:defRPr/>
            </a:pPr>
            <a:r>
              <a:rPr lang="en-US" sz="2800" dirty="0">
                <a:solidFill>
                  <a:srgbClr val="4D4D4D"/>
                </a:solidFill>
              </a:rPr>
              <a:t>I</a:t>
            </a:r>
            <a:r>
              <a:rPr lang="en-US" sz="2800" dirty="0" smtClean="0">
                <a:solidFill>
                  <a:srgbClr val="4D4D4D"/>
                </a:solidFill>
              </a:rPr>
              <a:t>mplement </a:t>
            </a:r>
            <a:r>
              <a:rPr lang="en-US" sz="2800" b="1" u="sng" dirty="0" smtClean="0">
                <a:solidFill>
                  <a:srgbClr val="4D4D4D"/>
                </a:solidFill>
              </a:rPr>
              <a:t>clear </a:t>
            </a:r>
            <a:r>
              <a:rPr lang="en-US" sz="2800" b="1" u="sng" dirty="0">
                <a:solidFill>
                  <a:srgbClr val="4D4D4D"/>
                </a:solidFill>
              </a:rPr>
              <a:t>framework </a:t>
            </a:r>
            <a:r>
              <a:rPr lang="en-US" sz="2800" dirty="0">
                <a:solidFill>
                  <a:srgbClr val="4D4D4D"/>
                </a:solidFill>
              </a:rPr>
              <a:t>that brings </a:t>
            </a:r>
            <a:r>
              <a:rPr lang="en-US" sz="2800" b="1" u="sng" dirty="0">
                <a:solidFill>
                  <a:srgbClr val="4D4D4D"/>
                </a:solidFill>
              </a:rPr>
              <a:t>clarity for activities &amp; </a:t>
            </a:r>
            <a:r>
              <a:rPr lang="en-US" sz="2800" b="1" u="sng" dirty="0" smtClean="0">
                <a:solidFill>
                  <a:srgbClr val="4D4D4D"/>
                </a:solidFill>
              </a:rPr>
              <a:t>investments</a:t>
            </a:r>
            <a:r>
              <a:rPr lang="en-US" sz="2800" dirty="0" smtClean="0">
                <a:solidFill>
                  <a:srgbClr val="4D4D4D"/>
                </a:solidFill>
              </a:rPr>
              <a:t>;</a:t>
            </a:r>
          </a:p>
          <a:p>
            <a:pPr marL="360000" indent="-360000">
              <a:buFont typeface="+mj-lt"/>
              <a:buAutoNum type="arabicPeriod"/>
              <a:defRPr/>
            </a:pPr>
            <a:r>
              <a:rPr lang="en-US" sz="2800" dirty="0" smtClean="0">
                <a:solidFill>
                  <a:srgbClr val="4D4D4D"/>
                </a:solidFill>
              </a:rPr>
              <a:t>Ensure </a:t>
            </a:r>
            <a:r>
              <a:rPr lang="en-US" sz="2800" b="1" u="sng" dirty="0" smtClean="0">
                <a:solidFill>
                  <a:srgbClr val="4D4D4D"/>
                </a:solidFill>
              </a:rPr>
              <a:t>long </a:t>
            </a:r>
            <a:r>
              <a:rPr lang="en-US" sz="2800" b="1" u="sng" dirty="0">
                <a:solidFill>
                  <a:srgbClr val="4D4D4D"/>
                </a:solidFill>
              </a:rPr>
              <a:t>term stability </a:t>
            </a:r>
            <a:r>
              <a:rPr lang="en-US" sz="2800" dirty="0">
                <a:solidFill>
                  <a:srgbClr val="4D4D4D"/>
                </a:solidFill>
              </a:rPr>
              <a:t>and </a:t>
            </a:r>
            <a:r>
              <a:rPr lang="en-US" sz="2800" dirty="0" smtClean="0">
                <a:solidFill>
                  <a:srgbClr val="4D4D4D"/>
                </a:solidFill>
              </a:rPr>
              <a:t>predictability</a:t>
            </a:r>
            <a:endParaRPr lang="en-US" sz="2800" dirty="0">
              <a:solidFill>
                <a:srgbClr val="4D4D4D"/>
              </a:solidFill>
            </a:endParaRPr>
          </a:p>
        </p:txBody>
      </p:sp>
    </p:spTree>
    <p:extLst>
      <p:ext uri="{BB962C8B-B14F-4D97-AF65-F5344CB8AC3E}">
        <p14:creationId xmlns:p14="http://schemas.microsoft.com/office/powerpoint/2010/main" val="207792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95" y="4149080"/>
            <a:ext cx="1728192" cy="1152128"/>
          </a:xfrm>
          <a:prstGeom prst="rect">
            <a:avLst/>
          </a:prstGeom>
        </p:spPr>
      </p:pic>
      <p:sp>
        <p:nvSpPr>
          <p:cNvPr id="2" name="Title 1"/>
          <p:cNvSpPr>
            <a:spLocks noGrp="1"/>
          </p:cNvSpPr>
          <p:nvPr>
            <p:ph type="title"/>
          </p:nvPr>
        </p:nvSpPr>
        <p:spPr/>
        <p:txBody>
          <a:bodyPr/>
          <a:lstStyle/>
          <a:p>
            <a:r>
              <a:rPr lang="en-GB" dirty="0" smtClean="0"/>
              <a:t>Most common mistakes</a:t>
            </a:r>
            <a:endParaRPr lang="en-GB" dirty="0"/>
          </a:p>
        </p:txBody>
      </p:sp>
      <p:sp>
        <p:nvSpPr>
          <p:cNvPr id="6" name="Rectangle 5"/>
          <p:cNvSpPr/>
          <p:nvPr/>
        </p:nvSpPr>
        <p:spPr>
          <a:xfrm>
            <a:off x="467544" y="1628800"/>
            <a:ext cx="8208912" cy="5760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67544" y="1628800"/>
            <a:ext cx="8229600" cy="4421088"/>
          </a:xfrm>
        </p:spPr>
        <p:txBody>
          <a:bodyPr>
            <a:normAutofit fontScale="92500" lnSpcReduction="10000"/>
          </a:bodyPr>
          <a:lstStyle/>
          <a:p>
            <a:r>
              <a:rPr lang="en-GB" b="1" dirty="0" smtClean="0">
                <a:ln w="18415" cmpd="sng">
                  <a:solidFill>
                    <a:srgbClr val="FFFFFF"/>
                  </a:solidFill>
                  <a:prstDash val="solid"/>
                </a:ln>
              </a:rPr>
              <a:t>Impact</a:t>
            </a:r>
          </a:p>
          <a:p>
            <a:pPr lvl="1"/>
            <a:r>
              <a:rPr lang="en-GB" dirty="0" smtClean="0"/>
              <a:t>Some expected impacts are not addressed</a:t>
            </a:r>
          </a:p>
          <a:p>
            <a:pPr lvl="1"/>
            <a:r>
              <a:rPr lang="en-GB" dirty="0" smtClean="0"/>
              <a:t>Lack of consortium own contribution </a:t>
            </a:r>
          </a:p>
          <a:p>
            <a:pPr lvl="1"/>
            <a:r>
              <a:rPr lang="en-GB" dirty="0" smtClean="0"/>
              <a:t>Generic communication &amp; dissemination activities</a:t>
            </a:r>
          </a:p>
          <a:p>
            <a:pPr lvl="1"/>
            <a:r>
              <a:rPr lang="en-GB" dirty="0" smtClean="0"/>
              <a:t>IPR management lacks of details</a:t>
            </a:r>
          </a:p>
          <a:p>
            <a:pPr marL="457200" lvl="1" indent="0">
              <a:buNone/>
            </a:pPr>
            <a:endParaRPr lang="en-GB" dirty="0" smtClean="0"/>
          </a:p>
          <a:p>
            <a:pPr lvl="1"/>
            <a:r>
              <a:rPr lang="en-GB" dirty="0" smtClean="0">
                <a:solidFill>
                  <a:srgbClr val="C00000"/>
                </a:solidFill>
              </a:rPr>
              <a:t>Address all expected impacts</a:t>
            </a:r>
          </a:p>
          <a:p>
            <a:pPr lvl="1"/>
            <a:r>
              <a:rPr lang="en-GB" dirty="0" smtClean="0">
                <a:solidFill>
                  <a:srgbClr val="C00000"/>
                </a:solidFill>
              </a:rPr>
              <a:t>Be specific in the communication plan</a:t>
            </a:r>
          </a:p>
          <a:p>
            <a:pPr lvl="1"/>
            <a:r>
              <a:rPr lang="en-GB" dirty="0" smtClean="0">
                <a:solidFill>
                  <a:srgbClr val="C00000"/>
                </a:solidFill>
              </a:rPr>
              <a:t>The lack of consortium own contribution will not get you to the maximum score</a:t>
            </a:r>
            <a:endParaRPr lang="en-GB" dirty="0">
              <a:solidFill>
                <a:srgbClr val="C00000"/>
              </a:solidFill>
            </a:endParaRPr>
          </a:p>
        </p:txBody>
      </p:sp>
      <p:sp>
        <p:nvSpPr>
          <p:cNvPr id="5" name="Slide Number Placeholder 4"/>
          <p:cNvSpPr>
            <a:spLocks noGrp="1"/>
          </p:cNvSpPr>
          <p:nvPr>
            <p:ph type="sldNum" sz="quarter" idx="12"/>
          </p:nvPr>
        </p:nvSpPr>
        <p:spPr/>
        <p:txBody>
          <a:bodyPr/>
          <a:lstStyle/>
          <a:p>
            <a:fld id="{D580C52E-D75F-4370-A181-AA5C39D7AEC8}" type="slidenum">
              <a:rPr lang="nl-BE" smtClean="0"/>
              <a:pPr/>
              <a:t>50</a:t>
            </a:fld>
            <a:endParaRPr lang="nl-BE" dirty="0"/>
          </a:p>
        </p:txBody>
      </p:sp>
    </p:spTree>
    <p:extLst>
      <p:ext uri="{BB962C8B-B14F-4D97-AF65-F5344CB8AC3E}">
        <p14:creationId xmlns:p14="http://schemas.microsoft.com/office/powerpoint/2010/main" val="360150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60" y="4293096"/>
            <a:ext cx="1728192" cy="1152128"/>
          </a:xfrm>
          <a:prstGeom prst="rect">
            <a:avLst/>
          </a:prstGeom>
        </p:spPr>
      </p:pic>
      <p:sp>
        <p:nvSpPr>
          <p:cNvPr id="2" name="Title 1"/>
          <p:cNvSpPr>
            <a:spLocks noGrp="1"/>
          </p:cNvSpPr>
          <p:nvPr>
            <p:ph type="title"/>
          </p:nvPr>
        </p:nvSpPr>
        <p:spPr/>
        <p:txBody>
          <a:bodyPr/>
          <a:lstStyle/>
          <a:p>
            <a:r>
              <a:rPr lang="en-GB" dirty="0" smtClean="0"/>
              <a:t>Most common mistakes</a:t>
            </a:r>
            <a:endParaRPr lang="en-GB" dirty="0"/>
          </a:p>
        </p:txBody>
      </p:sp>
      <p:sp>
        <p:nvSpPr>
          <p:cNvPr id="6" name="Rectangle 5"/>
          <p:cNvSpPr/>
          <p:nvPr/>
        </p:nvSpPr>
        <p:spPr>
          <a:xfrm>
            <a:off x="467544" y="1628800"/>
            <a:ext cx="820891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67544" y="1643913"/>
            <a:ext cx="8229600" cy="4421088"/>
          </a:xfrm>
        </p:spPr>
        <p:txBody>
          <a:bodyPr>
            <a:normAutofit fontScale="92500" lnSpcReduction="10000"/>
          </a:bodyPr>
          <a:lstStyle/>
          <a:p>
            <a:r>
              <a:rPr lang="en-GB" b="1" dirty="0" smtClean="0">
                <a:ln w="18415" cmpd="sng">
                  <a:solidFill>
                    <a:srgbClr val="FFFFFF"/>
                  </a:solidFill>
                  <a:prstDash val="solid"/>
                </a:ln>
              </a:rPr>
              <a:t>Implementation</a:t>
            </a:r>
          </a:p>
          <a:p>
            <a:pPr lvl="1"/>
            <a:r>
              <a:rPr lang="en-GB" dirty="0" smtClean="0"/>
              <a:t>Tasks insufficiently described </a:t>
            </a:r>
          </a:p>
          <a:p>
            <a:pPr lvl="1"/>
            <a:r>
              <a:rPr lang="en-GB" dirty="0" smtClean="0"/>
              <a:t>Risk analysis not complete (not all risks addressed, delivery and technical, and likelihood missing)</a:t>
            </a:r>
          </a:p>
          <a:p>
            <a:pPr lvl="1"/>
            <a:r>
              <a:rPr lang="en-GB" dirty="0" smtClean="0"/>
              <a:t>IA: business case and plan not detailed</a:t>
            </a:r>
          </a:p>
          <a:p>
            <a:pPr marL="457200" lvl="1" indent="0">
              <a:buNone/>
            </a:pPr>
            <a:endParaRPr lang="en-GB" dirty="0"/>
          </a:p>
          <a:p>
            <a:pPr lvl="1"/>
            <a:r>
              <a:rPr lang="en-GB" dirty="0" smtClean="0">
                <a:solidFill>
                  <a:srgbClr val="C00000"/>
                </a:solidFill>
              </a:rPr>
              <a:t>Describe the work you will carry out</a:t>
            </a:r>
          </a:p>
          <a:p>
            <a:pPr lvl="1"/>
            <a:r>
              <a:rPr lang="en-GB" dirty="0" smtClean="0">
                <a:solidFill>
                  <a:srgbClr val="C00000"/>
                </a:solidFill>
              </a:rPr>
              <a:t>Do not give for granted evaluators know </a:t>
            </a:r>
          </a:p>
          <a:p>
            <a:pPr lvl="1"/>
            <a:r>
              <a:rPr lang="en-GB" dirty="0" smtClean="0">
                <a:solidFill>
                  <a:srgbClr val="C00000"/>
                </a:solidFill>
              </a:rPr>
              <a:t>Be as much specific as possible</a:t>
            </a:r>
            <a:endParaRPr lang="en-GB" dirty="0">
              <a:solidFill>
                <a:srgbClr val="C00000"/>
              </a:solidFill>
            </a:endParaRPr>
          </a:p>
        </p:txBody>
      </p:sp>
      <p:sp>
        <p:nvSpPr>
          <p:cNvPr id="5" name="Slide Number Placeholder 4"/>
          <p:cNvSpPr>
            <a:spLocks noGrp="1"/>
          </p:cNvSpPr>
          <p:nvPr>
            <p:ph type="sldNum" sz="quarter" idx="12"/>
          </p:nvPr>
        </p:nvSpPr>
        <p:spPr/>
        <p:txBody>
          <a:bodyPr/>
          <a:lstStyle/>
          <a:p>
            <a:fld id="{D580C52E-D75F-4370-A181-AA5C39D7AEC8}" type="slidenum">
              <a:rPr lang="nl-BE" smtClean="0"/>
              <a:pPr/>
              <a:t>51</a:t>
            </a:fld>
            <a:endParaRPr lang="nl-BE" dirty="0"/>
          </a:p>
        </p:txBody>
      </p:sp>
    </p:spTree>
    <p:extLst>
      <p:ext uri="{BB962C8B-B14F-4D97-AF65-F5344CB8AC3E}">
        <p14:creationId xmlns:p14="http://schemas.microsoft.com/office/powerpoint/2010/main" val="267564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Table of contents</a:t>
            </a:r>
            <a:endParaRPr lang="en-GB" dirty="0"/>
          </a:p>
        </p:txBody>
      </p:sp>
      <p:sp>
        <p:nvSpPr>
          <p:cNvPr id="3" name="Content Placeholder 2"/>
          <p:cNvSpPr>
            <a:spLocks noGrp="1"/>
          </p:cNvSpPr>
          <p:nvPr>
            <p:ph idx="1"/>
          </p:nvPr>
        </p:nvSpPr>
        <p:spPr>
          <a:xfrm>
            <a:off x="457200" y="1556792"/>
            <a:ext cx="8686800" cy="4925144"/>
          </a:xfrm>
        </p:spPr>
        <p:txBody>
          <a:bodyPr>
            <a:normAutofit/>
          </a:bodyPr>
          <a:lstStyle/>
          <a:p>
            <a:r>
              <a:rPr lang="en-GB" b="1" dirty="0">
                <a:solidFill>
                  <a:schemeClr val="bg1">
                    <a:lumMod val="85000"/>
                  </a:schemeClr>
                </a:solidFill>
              </a:rPr>
              <a:t>Bio-based Industries Joint Undertaking</a:t>
            </a:r>
          </a:p>
          <a:p>
            <a:pPr lvl="1">
              <a:buFont typeface="Wingdings" panose="05000000000000000000" pitchFamily="2" charset="2"/>
              <a:buChar char="ü"/>
            </a:pPr>
            <a:r>
              <a:rPr lang="fr-BE" sz="3200" b="1" dirty="0" smtClean="0">
                <a:solidFill>
                  <a:schemeClr val="bg1">
                    <a:lumMod val="85000"/>
                  </a:schemeClr>
                </a:solidFill>
              </a:rPr>
              <a:t>Mission and objectives</a:t>
            </a:r>
            <a:endParaRPr lang="fr-BE" sz="3200" b="1" dirty="0">
              <a:solidFill>
                <a:schemeClr val="bg1">
                  <a:lumMod val="85000"/>
                </a:schemeClr>
              </a:solidFill>
            </a:endParaRPr>
          </a:p>
          <a:p>
            <a:pPr lvl="1">
              <a:buFont typeface="Wingdings" panose="05000000000000000000" pitchFamily="2" charset="2"/>
              <a:buChar char="ü"/>
            </a:pPr>
            <a:r>
              <a:rPr lang="fr-BE" sz="3200" b="1" dirty="0" err="1">
                <a:solidFill>
                  <a:schemeClr val="bg1">
                    <a:lumMod val="85000"/>
                  </a:schemeClr>
                </a:solidFill>
              </a:rPr>
              <a:t>Implementation</a:t>
            </a:r>
            <a:r>
              <a:rPr lang="fr-BE" sz="3200" b="1" dirty="0">
                <a:solidFill>
                  <a:schemeClr val="bg1">
                    <a:lumMod val="85000"/>
                  </a:schemeClr>
                </a:solidFill>
              </a:rPr>
              <a:t> (AWP 2017)</a:t>
            </a:r>
          </a:p>
          <a:p>
            <a:pPr lvl="1">
              <a:buFont typeface="Wingdings" panose="05000000000000000000" pitchFamily="2" charset="2"/>
              <a:buChar char="ü"/>
            </a:pPr>
            <a:r>
              <a:rPr lang="en-GB" sz="3200" b="1" dirty="0">
                <a:solidFill>
                  <a:schemeClr val="bg1">
                    <a:lumMod val="85000"/>
                  </a:schemeClr>
                </a:solidFill>
              </a:rPr>
              <a:t>Statistics (IE case</a:t>
            </a:r>
            <a:r>
              <a:rPr lang="en-GB" sz="3200" b="1" dirty="0" smtClean="0">
                <a:solidFill>
                  <a:schemeClr val="bg1">
                    <a:lumMod val="85000"/>
                  </a:schemeClr>
                </a:solidFill>
              </a:rPr>
              <a:t>)</a:t>
            </a:r>
          </a:p>
          <a:p>
            <a:r>
              <a:rPr lang="fr-BE" b="1" dirty="0" smtClean="0">
                <a:solidFill>
                  <a:schemeClr val="bg1">
                    <a:lumMod val="85000"/>
                  </a:schemeClr>
                </a:solidFill>
              </a:rPr>
              <a:t>Evaluation </a:t>
            </a:r>
            <a:r>
              <a:rPr lang="fr-BE" b="1" dirty="0" err="1">
                <a:solidFill>
                  <a:schemeClr val="bg1">
                    <a:lumMod val="85000"/>
                  </a:schemeClr>
                </a:solidFill>
              </a:rPr>
              <a:t>process</a:t>
            </a:r>
            <a:r>
              <a:rPr lang="fr-BE" b="1" dirty="0">
                <a:solidFill>
                  <a:schemeClr val="bg1">
                    <a:lumMod val="85000"/>
                  </a:schemeClr>
                </a:solidFill>
              </a:rPr>
              <a:t> and </a:t>
            </a:r>
            <a:r>
              <a:rPr lang="fr-BE" b="1" dirty="0" err="1">
                <a:solidFill>
                  <a:schemeClr val="bg1">
                    <a:lumMod val="85000"/>
                  </a:schemeClr>
                </a:solidFill>
              </a:rPr>
              <a:t>evaluation</a:t>
            </a:r>
            <a:r>
              <a:rPr lang="fr-BE" b="1" dirty="0">
                <a:solidFill>
                  <a:schemeClr val="bg1">
                    <a:lumMod val="85000"/>
                  </a:schemeClr>
                </a:solidFill>
              </a:rPr>
              <a:t> </a:t>
            </a:r>
            <a:r>
              <a:rPr lang="fr-BE" b="1" dirty="0" err="1">
                <a:solidFill>
                  <a:schemeClr val="bg1">
                    <a:lumMod val="85000"/>
                  </a:schemeClr>
                </a:solidFill>
              </a:rPr>
              <a:t>criteria</a:t>
            </a:r>
            <a:endParaRPr lang="fr-BE" b="1" dirty="0">
              <a:solidFill>
                <a:schemeClr val="bg1">
                  <a:lumMod val="85000"/>
                </a:schemeClr>
              </a:solidFill>
            </a:endParaRPr>
          </a:p>
          <a:p>
            <a:r>
              <a:rPr lang="fr-BE" b="1" dirty="0"/>
              <a:t>How to </a:t>
            </a:r>
            <a:r>
              <a:rPr lang="fr-BE" b="1" dirty="0" err="1"/>
              <a:t>participate</a:t>
            </a:r>
            <a:r>
              <a:rPr lang="fr-BE" b="1" dirty="0"/>
              <a:t>?</a:t>
            </a:r>
          </a:p>
          <a:p>
            <a:endParaRPr lang="fr-BE" dirty="0" smtClean="0">
              <a:solidFill>
                <a:schemeClr val="bg1">
                  <a:lumMod val="75000"/>
                </a:schemeClr>
              </a:solidFill>
            </a:endParaRPr>
          </a:p>
        </p:txBody>
      </p:sp>
      <p:sp>
        <p:nvSpPr>
          <p:cNvPr id="4" name="Footer Placeholder 3"/>
          <p:cNvSpPr>
            <a:spLocks noGrp="1"/>
          </p:cNvSpPr>
          <p:nvPr>
            <p:ph type="ftr" sz="quarter" idx="11"/>
          </p:nvPr>
        </p:nvSpPr>
        <p:spPr/>
        <p:txBody>
          <a:bodyPr/>
          <a:lstStyle/>
          <a:p>
            <a:r>
              <a:rPr lang="nl-BE" dirty="0"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52</a:t>
            </a:fld>
            <a:endParaRPr lang="nl-BE" dirty="0"/>
          </a:p>
        </p:txBody>
      </p:sp>
    </p:spTree>
    <p:extLst>
      <p:ext uri="{BB962C8B-B14F-4D97-AF65-F5344CB8AC3E}">
        <p14:creationId xmlns:p14="http://schemas.microsoft.com/office/powerpoint/2010/main" val="32165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Via H2020 &amp; BBI JU IT tools...</a:t>
            </a:r>
            <a:endParaRPr lang="en-GB" dirty="0"/>
          </a:p>
        </p:txBody>
      </p:sp>
      <p:sp>
        <p:nvSpPr>
          <p:cNvPr id="3" name="Content Placeholder 2"/>
          <p:cNvSpPr>
            <a:spLocks noGrp="1"/>
          </p:cNvSpPr>
          <p:nvPr>
            <p:ph idx="1"/>
          </p:nvPr>
        </p:nvSpPr>
        <p:spPr>
          <a:xfrm>
            <a:off x="457200" y="1600200"/>
            <a:ext cx="8686800" cy="4853136"/>
          </a:xfrm>
        </p:spPr>
        <p:txBody>
          <a:bodyPr>
            <a:normAutofit/>
          </a:bodyPr>
          <a:lstStyle/>
          <a:p>
            <a:r>
              <a:rPr lang="nl-BE" dirty="0" smtClean="0"/>
              <a:t>Participant Portal</a:t>
            </a:r>
          </a:p>
          <a:p>
            <a:pPr lvl="1"/>
            <a:r>
              <a:rPr lang="nl-BE" dirty="0" smtClean="0"/>
              <a:t>Register organisations, topic search, proposal submission,...</a:t>
            </a:r>
          </a:p>
          <a:p>
            <a:pPr lvl="1"/>
            <a:r>
              <a:rPr lang="nl-BE" dirty="0" smtClean="0">
                <a:hlinkClick r:id="rId3"/>
              </a:rPr>
              <a:t>H2020 online manual</a:t>
            </a:r>
            <a:r>
              <a:rPr lang="nl-BE" dirty="0" smtClean="0"/>
              <a:t> </a:t>
            </a:r>
          </a:p>
          <a:p>
            <a:pPr marL="457200" lvl="1" indent="0">
              <a:buNone/>
            </a:pPr>
            <a:endParaRPr lang="nl-BE" dirty="0" smtClean="0"/>
          </a:p>
          <a:p>
            <a:r>
              <a:rPr lang="nl-BE" dirty="0" smtClean="0"/>
              <a:t>BBI JU website</a:t>
            </a:r>
          </a:p>
          <a:p>
            <a:pPr lvl="1"/>
            <a:r>
              <a:rPr lang="nl-BE" dirty="0" smtClean="0"/>
              <a:t>BBI JU-specific info (incl. FAQs)</a:t>
            </a:r>
          </a:p>
          <a:p>
            <a:pPr lvl="1"/>
            <a:r>
              <a:rPr lang="nl-BE" dirty="0" smtClean="0"/>
              <a:t>Info day 28 Apr 2017: presentations &amp; recording</a:t>
            </a:r>
          </a:p>
          <a:p>
            <a:pPr lvl="1"/>
            <a:r>
              <a:rPr lang="nl-BE" dirty="0" smtClean="0"/>
              <a:t>BBI Partnering Platform</a:t>
            </a:r>
          </a:p>
        </p:txBody>
      </p:sp>
      <p:sp>
        <p:nvSpPr>
          <p:cNvPr id="4" name="Footer Placeholder 3"/>
          <p:cNvSpPr>
            <a:spLocks noGrp="1"/>
          </p:cNvSpPr>
          <p:nvPr>
            <p:ph type="ftr" sz="quarter" idx="11"/>
          </p:nvPr>
        </p:nvSpPr>
        <p:spPr/>
        <p:txBody>
          <a:bodyPr/>
          <a:lstStyle/>
          <a:p>
            <a:r>
              <a:rPr lang="nl-BE" dirty="0" smtClean="0"/>
              <a:t>www.bbi-europe.eu</a:t>
            </a:r>
          </a:p>
          <a:p>
            <a:endParaRPr lang="nl-BE"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53</a:t>
            </a:fld>
            <a:endParaRPr lang="nl-BE"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14422"/>
            <a:ext cx="82867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0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BE" smtClean="0"/>
              <a:t>www.bbi-europe.eu</a:t>
            </a:r>
          </a:p>
          <a:p>
            <a:endParaRPr lang="nl-BE" dirty="0"/>
          </a:p>
        </p:txBody>
      </p:sp>
      <p:sp>
        <p:nvSpPr>
          <p:cNvPr id="3" name="Slide Number Placeholder 2"/>
          <p:cNvSpPr>
            <a:spLocks noGrp="1"/>
          </p:cNvSpPr>
          <p:nvPr>
            <p:ph type="sldNum" sz="quarter" idx="12"/>
          </p:nvPr>
        </p:nvSpPr>
        <p:spPr/>
        <p:txBody>
          <a:bodyPr/>
          <a:lstStyle/>
          <a:p>
            <a:fld id="{D580C52E-D75F-4370-A181-AA5C39D7AEC8}" type="slidenum">
              <a:rPr lang="nl-BE" smtClean="0"/>
              <a:t>54</a:t>
            </a:fld>
            <a:endParaRPr lang="nl-BE"/>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934"/>
            <a:ext cx="8615451"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78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...and personal contact</a:t>
            </a:r>
            <a:endParaRPr lang="en-GB" dirty="0"/>
          </a:p>
        </p:txBody>
      </p:sp>
      <p:sp>
        <p:nvSpPr>
          <p:cNvPr id="3" name="Content Placeholder 2"/>
          <p:cNvSpPr>
            <a:spLocks noGrp="1"/>
          </p:cNvSpPr>
          <p:nvPr>
            <p:ph idx="1"/>
          </p:nvPr>
        </p:nvSpPr>
        <p:spPr>
          <a:xfrm>
            <a:off x="457200" y="1600200"/>
            <a:ext cx="8686800" cy="4525963"/>
          </a:xfrm>
        </p:spPr>
        <p:txBody>
          <a:bodyPr/>
          <a:lstStyle/>
          <a:p>
            <a:r>
              <a:rPr lang="nl-BE" dirty="0" smtClean="0"/>
              <a:t>Your NCP and EEN contacts</a:t>
            </a:r>
          </a:p>
          <a:p>
            <a:r>
              <a:rPr lang="nl-BE" dirty="0" smtClean="0"/>
              <a:t>BBI partnering platform</a:t>
            </a:r>
          </a:p>
          <a:p>
            <a:r>
              <a:rPr lang="nl-BE" dirty="0" smtClean="0"/>
              <a:t>BBI JU project participants</a:t>
            </a:r>
          </a:p>
          <a:p>
            <a:pPr lvl="1"/>
            <a:r>
              <a:rPr lang="nl-BE" dirty="0" smtClean="0">
                <a:hlinkClick r:id="rId3"/>
              </a:rPr>
              <a:t>http</a:t>
            </a:r>
            <a:r>
              <a:rPr lang="nl-BE" dirty="0">
                <a:hlinkClick r:id="rId3"/>
              </a:rPr>
              <a:t>://</a:t>
            </a:r>
            <a:r>
              <a:rPr lang="nl-BE" b="1" dirty="0" smtClean="0">
                <a:hlinkClick r:id="rId3"/>
              </a:rPr>
              <a:t>cordis</a:t>
            </a:r>
            <a:r>
              <a:rPr lang="nl-BE" dirty="0" smtClean="0">
                <a:hlinkClick r:id="rId3"/>
              </a:rPr>
              <a:t>.europa.eu/projects/home_en.html</a:t>
            </a:r>
            <a:r>
              <a:rPr lang="nl-BE" dirty="0" smtClean="0"/>
              <a:t> </a:t>
            </a:r>
          </a:p>
          <a:p>
            <a:pPr lvl="1"/>
            <a:r>
              <a:rPr lang="nl-BE" dirty="0" smtClean="0">
                <a:hlinkClick r:id="rId4"/>
              </a:rPr>
              <a:t>https</a:t>
            </a:r>
            <a:r>
              <a:rPr lang="nl-BE" dirty="0">
                <a:hlinkClick r:id="rId4"/>
              </a:rPr>
              <a:t>://</a:t>
            </a:r>
            <a:r>
              <a:rPr lang="nl-BE" dirty="0" smtClean="0">
                <a:hlinkClick r:id="rId4"/>
              </a:rPr>
              <a:t>www.</a:t>
            </a:r>
            <a:r>
              <a:rPr lang="nl-BE" b="1" dirty="0" smtClean="0">
                <a:hlinkClick r:id="rId4"/>
              </a:rPr>
              <a:t>bbi-europe</a:t>
            </a:r>
            <a:r>
              <a:rPr lang="nl-BE" dirty="0" smtClean="0">
                <a:hlinkClick r:id="rId4"/>
              </a:rPr>
              <a:t>.eu/projects</a:t>
            </a:r>
            <a:r>
              <a:rPr lang="nl-BE" dirty="0" smtClean="0"/>
              <a:t> </a:t>
            </a:r>
          </a:p>
          <a:p>
            <a:r>
              <a:rPr lang="nl-BE" dirty="0" smtClean="0"/>
              <a:t>BIC (member) activities</a:t>
            </a:r>
          </a:p>
          <a:p>
            <a:pPr lvl="1"/>
            <a:endParaRPr lang="nl-BE" dirty="0" smtClean="0"/>
          </a:p>
          <a:p>
            <a:pPr lvl="1"/>
            <a:endParaRPr lang="nl-BE" dirty="0" smtClean="0"/>
          </a:p>
          <a:p>
            <a:endParaRPr lang="en-GB" dirty="0"/>
          </a:p>
        </p:txBody>
      </p:sp>
      <p:sp>
        <p:nvSpPr>
          <p:cNvPr id="5" name="Slide Number Placeholder 4"/>
          <p:cNvSpPr>
            <a:spLocks noGrp="1"/>
          </p:cNvSpPr>
          <p:nvPr>
            <p:ph type="sldNum" sz="quarter" idx="12"/>
          </p:nvPr>
        </p:nvSpPr>
        <p:spPr/>
        <p:txBody>
          <a:bodyPr/>
          <a:lstStyle/>
          <a:p>
            <a:fld id="{D580C52E-D75F-4370-A181-AA5C39D7AEC8}" type="slidenum">
              <a:rPr lang="nl-BE" smtClean="0"/>
              <a:pPr/>
              <a:t>55</a:t>
            </a:fld>
            <a:endParaRPr lang="nl-BE" dirty="0"/>
          </a:p>
        </p:txBody>
      </p:sp>
      <p:pic>
        <p:nvPicPr>
          <p:cNvPr id="6" name="Picture 2" descr="R:\3. Communication\BBI media\logos\BIC logo - high r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5013176"/>
            <a:ext cx="649605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5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Do you have BBI expertise?</a:t>
            </a:r>
            <a:endParaRPr lang="nl-BE" dirty="0"/>
          </a:p>
        </p:txBody>
      </p:sp>
      <p:sp>
        <p:nvSpPr>
          <p:cNvPr id="3" name="Content Placeholder 2"/>
          <p:cNvSpPr>
            <a:spLocks noGrp="1"/>
          </p:cNvSpPr>
          <p:nvPr>
            <p:ph idx="1"/>
          </p:nvPr>
        </p:nvSpPr>
        <p:spPr>
          <a:xfrm>
            <a:off x="457200" y="1600200"/>
            <a:ext cx="8507288" cy="4781128"/>
          </a:xfrm>
        </p:spPr>
        <p:txBody>
          <a:bodyPr>
            <a:normAutofit fontScale="92500" lnSpcReduction="10000"/>
          </a:bodyPr>
          <a:lstStyle/>
          <a:p>
            <a:r>
              <a:rPr lang="nl-BE" dirty="0" smtClean="0"/>
              <a:t>Please consider registering as an expert on the Participant Portal (PP)</a:t>
            </a:r>
          </a:p>
          <a:p>
            <a:pPr lvl="1"/>
            <a:r>
              <a:rPr lang="nl-BE" dirty="0">
                <a:hlinkClick r:id="rId3"/>
              </a:rPr>
              <a:t>http://ec.europa.eu/research/participants/portal/desktop/en/experts/index.html</a:t>
            </a:r>
            <a:r>
              <a:rPr lang="nl-BE" dirty="0"/>
              <a:t> </a:t>
            </a:r>
          </a:p>
          <a:p>
            <a:pPr lvl="1"/>
            <a:r>
              <a:rPr lang="nl-BE" dirty="0" smtClean="0"/>
              <a:t>BBI </a:t>
            </a:r>
            <a:r>
              <a:rPr lang="nl-BE" dirty="0"/>
              <a:t>= broad field =&gt; different expertise needed!</a:t>
            </a:r>
          </a:p>
          <a:p>
            <a:pPr lvl="1"/>
            <a:r>
              <a:rPr lang="nl-BE" dirty="0" smtClean="0"/>
              <a:t>As a BBI JU evaluator, you’ll gain valuable </a:t>
            </a:r>
            <a:r>
              <a:rPr lang="nl-BE" dirty="0"/>
              <a:t>BBI JU / H2020 </a:t>
            </a:r>
            <a:r>
              <a:rPr lang="nl-BE" dirty="0" smtClean="0"/>
              <a:t>insights...</a:t>
            </a:r>
          </a:p>
          <a:p>
            <a:pPr marL="342900" lvl="1" indent="-342900">
              <a:buFont typeface="Arial" panose="020B0604020202020204" pitchFamily="34" charset="0"/>
              <a:buChar char="•"/>
            </a:pPr>
            <a:r>
              <a:rPr lang="nl-BE" sz="3200" dirty="0">
                <a:solidFill>
                  <a:srgbClr val="A0B01E"/>
                </a:solidFill>
              </a:rPr>
              <a:t>Call </a:t>
            </a:r>
            <a:r>
              <a:rPr lang="nl-BE" sz="3200" dirty="0" smtClean="0">
                <a:solidFill>
                  <a:srgbClr val="A0B01E"/>
                </a:solidFill>
              </a:rPr>
              <a:t>2017 </a:t>
            </a:r>
            <a:r>
              <a:rPr lang="nl-BE" sz="3200" dirty="0">
                <a:solidFill>
                  <a:srgbClr val="A0B01E"/>
                </a:solidFill>
              </a:rPr>
              <a:t>expert-evaluator </a:t>
            </a:r>
            <a:r>
              <a:rPr lang="nl-BE" sz="3200" dirty="0" smtClean="0">
                <a:solidFill>
                  <a:srgbClr val="A0B01E"/>
                </a:solidFill>
              </a:rPr>
              <a:t>invitations</a:t>
            </a:r>
            <a:endParaRPr lang="nl-BE" sz="3200" dirty="0">
              <a:solidFill>
                <a:srgbClr val="A0B01E"/>
              </a:solidFill>
            </a:endParaRPr>
          </a:p>
          <a:p>
            <a:pPr lvl="1"/>
            <a:r>
              <a:rPr lang="nl-BE" dirty="0"/>
              <a:t> </a:t>
            </a:r>
            <a:r>
              <a:rPr lang="nl-BE" dirty="0" smtClean="0"/>
              <a:t>First invitations have been sent in Mid April 2017</a:t>
            </a:r>
            <a:endParaRPr lang="nl-BE" dirty="0"/>
          </a:p>
          <a:p>
            <a:pPr lvl="1"/>
            <a:r>
              <a:rPr lang="nl-BE" dirty="0"/>
              <a:t>...so if you haven’t registered yet, please do so </a:t>
            </a:r>
            <a:r>
              <a:rPr lang="nl-BE" b="1" i="1" dirty="0"/>
              <a:t>by </a:t>
            </a:r>
            <a:r>
              <a:rPr lang="nl-BE" b="1" i="1" dirty="0" smtClean="0"/>
              <a:t>asap </a:t>
            </a:r>
            <a:r>
              <a:rPr lang="nl-BE" b="1" i="1" u="sng" dirty="0" smtClean="0"/>
              <a:t>AND</a:t>
            </a:r>
            <a:r>
              <a:rPr lang="nl-BE" dirty="0" smtClean="0"/>
              <a:t> e-mail </a:t>
            </a:r>
            <a:r>
              <a:rPr lang="nl-BE" dirty="0" smtClean="0">
                <a:hlinkClick r:id="rId4"/>
              </a:rPr>
              <a:t>experts@bbi.europa.eu</a:t>
            </a:r>
            <a:r>
              <a:rPr lang="nl-BE" dirty="0" smtClean="0"/>
              <a:t>  </a:t>
            </a:r>
            <a:endParaRPr lang="nl-BE" dirty="0"/>
          </a:p>
          <a:p>
            <a:pPr lvl="1"/>
            <a:endParaRPr lang="nl-BE" dirty="0" smtClean="0"/>
          </a:p>
        </p:txBody>
      </p:sp>
    </p:spTree>
    <p:extLst>
      <p:ext uri="{BB962C8B-B14F-4D97-AF65-F5344CB8AC3E}">
        <p14:creationId xmlns:p14="http://schemas.microsoft.com/office/powerpoint/2010/main" val="374102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4437112"/>
            <a:ext cx="5847687" cy="1486084"/>
          </a:xfrm>
        </p:spPr>
        <p:txBody>
          <a:bodyPr>
            <a:noAutofit/>
          </a:bodyPr>
          <a:lstStyle/>
          <a:p>
            <a:pPr algn="ctr">
              <a:lnSpc>
                <a:spcPct val="150000"/>
              </a:lnSpc>
              <a:spcBef>
                <a:spcPct val="20000"/>
              </a:spcBef>
              <a:defRPr/>
            </a:pPr>
            <a:r>
              <a:rPr lang="en-US" sz="3600" dirty="0">
                <a:solidFill>
                  <a:srgbClr val="0097CE"/>
                </a:solidFill>
                <a:ea typeface="+mn-ea"/>
              </a:rPr>
              <a:t>Thanks for your </a:t>
            </a:r>
            <a:r>
              <a:rPr lang="en-US" sz="3600" dirty="0" smtClean="0">
                <a:solidFill>
                  <a:srgbClr val="0097CE"/>
                </a:solidFill>
                <a:ea typeface="+mn-ea"/>
              </a:rPr>
              <a:t>attention</a:t>
            </a:r>
            <a:br>
              <a:rPr lang="en-US" sz="3600" dirty="0" smtClean="0">
                <a:solidFill>
                  <a:srgbClr val="0097CE"/>
                </a:solidFill>
                <a:ea typeface="+mn-ea"/>
              </a:rPr>
            </a:br>
            <a:r>
              <a:rPr lang="en-US" sz="4200" dirty="0" smtClean="0">
                <a:solidFill>
                  <a:srgbClr val="A0B01E"/>
                </a:solidFill>
                <a:ea typeface="+mn-ea"/>
              </a:rPr>
              <a:t>…and good luck!</a:t>
            </a:r>
            <a:endParaRPr lang="nl-BE" sz="4200" dirty="0">
              <a:solidFill>
                <a:srgbClr val="A0B01E"/>
              </a:solidFill>
              <a:ea typeface="+mn-ea"/>
            </a:endParaRPr>
          </a:p>
        </p:txBody>
      </p:sp>
      <p:pic>
        <p:nvPicPr>
          <p:cNvPr id="4" name="Picture 3" descr="logo-BIC.png"/>
          <p:cNvPicPr>
            <a:picLocks noChangeAspect="1"/>
          </p:cNvPicPr>
          <p:nvPr/>
        </p:nvPicPr>
        <p:blipFill>
          <a:blip r:embed="rId3" cstate="email"/>
          <a:stretch>
            <a:fillRect/>
          </a:stretch>
        </p:blipFill>
        <p:spPr>
          <a:xfrm>
            <a:off x="6776799" y="6209088"/>
            <a:ext cx="2274736" cy="434754"/>
          </a:xfrm>
          <a:prstGeom prst="rect">
            <a:avLst/>
          </a:prstGeom>
        </p:spPr>
      </p:pic>
      <p:sp>
        <p:nvSpPr>
          <p:cNvPr id="6" name="Footer Placeholder 3"/>
          <p:cNvSpPr txBox="1">
            <a:spLocks/>
          </p:cNvSpPr>
          <p:nvPr/>
        </p:nvSpPr>
        <p:spPr>
          <a:xfrm>
            <a:off x="452264" y="6304235"/>
            <a:ext cx="2895600" cy="365125"/>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dirty="0" smtClean="0">
                <a:solidFill>
                  <a:srgbClr val="0097CE"/>
                </a:solidFill>
                <a:hlinkClick r:id="rId4"/>
              </a:rPr>
              <a:t>www.bbi-europe.eu</a:t>
            </a:r>
            <a:endParaRPr lang="nl-BE" dirty="0" smtClean="0">
              <a:solidFill>
                <a:srgbClr val="0097CE"/>
              </a:solidFill>
            </a:endParaRPr>
          </a:p>
          <a:p>
            <a:pPr algn="ctr"/>
            <a:endParaRPr lang="nl-BE" dirty="0" smtClean="0">
              <a:solidFill>
                <a:srgbClr val="0097CE"/>
              </a:solidFill>
            </a:endParaRPr>
          </a:p>
          <a:p>
            <a:pPr algn="ctr"/>
            <a:endParaRPr lang="nl-BE" dirty="0">
              <a:solidFill>
                <a:srgbClr val="0097CE"/>
              </a:solidFill>
            </a:endParaRPr>
          </a:p>
        </p:txBody>
      </p:sp>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99402" y="6236377"/>
            <a:ext cx="568841" cy="38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4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488832" cy="1143000"/>
          </a:xfrm>
        </p:spPr>
        <p:txBody>
          <a:bodyPr>
            <a:normAutofit/>
          </a:bodyPr>
          <a:lstStyle/>
          <a:p>
            <a:r>
              <a:rPr lang="nl-BE" dirty="0" smtClean="0"/>
              <a:t>BBI Joint Undertaking (BBI JU)</a:t>
            </a:r>
            <a:endParaRPr lang="en-GB" dirty="0"/>
          </a:p>
        </p:txBody>
      </p:sp>
      <p:sp>
        <p:nvSpPr>
          <p:cNvPr id="4" name="Slide Number Placeholder 3"/>
          <p:cNvSpPr>
            <a:spLocks noGrp="1"/>
          </p:cNvSpPr>
          <p:nvPr>
            <p:ph type="sldNum" sz="quarter" idx="12"/>
          </p:nvPr>
        </p:nvSpPr>
        <p:spPr>
          <a:xfrm>
            <a:off x="6575459" y="6381328"/>
            <a:ext cx="2133600" cy="365125"/>
          </a:xfrm>
        </p:spPr>
        <p:txBody>
          <a:bodyPr/>
          <a:lstStyle/>
          <a:p>
            <a:fld id="{D580C52E-D75F-4370-A181-AA5C39D7AEC8}" type="slidenum">
              <a:rPr lang="nl-BE" smtClean="0"/>
              <a:t>6</a:t>
            </a:fld>
            <a:endParaRPr lang="nl-BE"/>
          </a:p>
        </p:txBody>
      </p:sp>
      <p:sp>
        <p:nvSpPr>
          <p:cNvPr id="5" name="Rectangle 8"/>
          <p:cNvSpPr>
            <a:spLocks noChangeArrowheads="1"/>
          </p:cNvSpPr>
          <p:nvPr/>
        </p:nvSpPr>
        <p:spPr bwMode="auto">
          <a:xfrm>
            <a:off x="625870" y="1579563"/>
            <a:ext cx="4738218" cy="46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panose="020B0604020202020204" pitchFamily="34" charset="0"/>
              <a:buChar char="•"/>
              <a:defRPr/>
            </a:pPr>
            <a:r>
              <a:rPr lang="en-GB" altLang="en-US" sz="2800" dirty="0" smtClean="0">
                <a:solidFill>
                  <a:srgbClr val="A0B01E"/>
                </a:solidFill>
                <a:latin typeface="Arial" panose="020B0604020202020204" pitchFamily="34" charset="0"/>
                <a:cs typeface="Arial" panose="020B0604020202020204" pitchFamily="34" charset="0"/>
              </a:rPr>
              <a:t>Public-Private Partnership (PPP) </a:t>
            </a:r>
            <a:r>
              <a:rPr lang="en-GB" altLang="en-US" sz="2800" dirty="0" smtClean="0">
                <a:solidFill>
                  <a:srgbClr val="4D4D4D"/>
                </a:solidFill>
                <a:latin typeface="Arial" panose="020B0604020202020204" pitchFamily="34" charset="0"/>
                <a:cs typeface="Arial" panose="020B0604020202020204" pitchFamily="34" charset="0"/>
              </a:rPr>
              <a:t>developing sustainable and competitive bio-based industries in Europe</a:t>
            </a:r>
            <a:endParaRPr lang="en-GB" altLang="en-US" sz="2800" dirty="0">
              <a:solidFill>
                <a:srgbClr val="4D4D4D"/>
              </a:solidFill>
              <a:latin typeface="Arial" panose="020B0604020202020204" pitchFamily="34" charset="0"/>
              <a:cs typeface="Arial" panose="020B0604020202020204" pitchFamily="34" charset="0"/>
            </a:endParaRPr>
          </a:p>
          <a:p>
            <a:pPr marL="342900" indent="-342900">
              <a:spcBef>
                <a:spcPct val="20000"/>
              </a:spcBef>
              <a:buFont typeface="Arial" panose="020B0604020202020204" pitchFamily="34" charset="0"/>
              <a:buChar char="•"/>
              <a:defRPr/>
            </a:pPr>
            <a:r>
              <a:rPr lang="en-GB" altLang="en-US" sz="2800" dirty="0">
                <a:solidFill>
                  <a:srgbClr val="A0B01E"/>
                </a:solidFill>
                <a:latin typeface="Arial" panose="020B0604020202020204" pitchFamily="34" charset="0"/>
                <a:cs typeface="Arial" panose="020B0604020202020204" pitchFamily="34" charset="0"/>
              </a:rPr>
              <a:t>Partners</a:t>
            </a:r>
            <a:r>
              <a:rPr lang="en-GB" altLang="en-US" sz="2800" dirty="0">
                <a:solidFill>
                  <a:srgbClr val="4D4D4D"/>
                </a:solidFill>
                <a:latin typeface="Arial" panose="020B0604020202020204" pitchFamily="34" charset="0"/>
                <a:cs typeface="Arial" panose="020B0604020202020204" pitchFamily="34" charset="0"/>
              </a:rPr>
              <a:t>: </a:t>
            </a:r>
            <a:endParaRPr lang="en-GB" altLang="en-US" sz="2800" dirty="0" smtClean="0">
              <a:solidFill>
                <a:srgbClr val="4D4D4D"/>
              </a:solidFill>
              <a:latin typeface="Arial" panose="020B0604020202020204" pitchFamily="34" charset="0"/>
              <a:cs typeface="Arial" panose="020B0604020202020204" pitchFamily="34" charset="0"/>
            </a:endParaRPr>
          </a:p>
          <a:p>
            <a:pPr marL="630238" lvl="1" indent="-268288">
              <a:spcBef>
                <a:spcPct val="20000"/>
              </a:spcBef>
              <a:buFont typeface="Arial" panose="020B0604020202020204" pitchFamily="34" charset="0"/>
              <a:buChar char="-"/>
              <a:defRPr/>
            </a:pPr>
            <a:r>
              <a:rPr lang="en-GB" altLang="en-US" sz="2800" dirty="0" smtClean="0">
                <a:solidFill>
                  <a:srgbClr val="4D4D4D"/>
                </a:solidFill>
                <a:latin typeface="Arial" panose="020B0604020202020204" pitchFamily="34" charset="0"/>
                <a:cs typeface="Arial" panose="020B0604020202020204" pitchFamily="34" charset="0"/>
              </a:rPr>
              <a:t>European Union (via EC)</a:t>
            </a:r>
          </a:p>
          <a:p>
            <a:pPr marL="630238" lvl="1" indent="-268288">
              <a:spcBef>
                <a:spcPct val="20000"/>
              </a:spcBef>
              <a:buFont typeface="Arial" panose="020B0604020202020204" pitchFamily="34" charset="0"/>
              <a:buChar char="-"/>
              <a:defRPr/>
            </a:pPr>
            <a:r>
              <a:rPr lang="en-GB" altLang="en-US" sz="2800" dirty="0" smtClean="0">
                <a:solidFill>
                  <a:srgbClr val="4D4D4D"/>
                </a:solidFill>
                <a:latin typeface="Arial" panose="020B0604020202020204" pitchFamily="34" charset="0"/>
                <a:cs typeface="Arial" panose="020B0604020202020204" pitchFamily="34" charset="0"/>
              </a:rPr>
              <a:t>Bio-based </a:t>
            </a:r>
            <a:r>
              <a:rPr lang="en-GB" altLang="en-US" sz="2800" dirty="0">
                <a:solidFill>
                  <a:srgbClr val="4D4D4D"/>
                </a:solidFill>
                <a:latin typeface="Arial" panose="020B0604020202020204" pitchFamily="34" charset="0"/>
                <a:cs typeface="Arial" panose="020B0604020202020204" pitchFamily="34" charset="0"/>
              </a:rPr>
              <a:t>Industries Consortium (BIC</a:t>
            </a:r>
            <a:r>
              <a:rPr lang="en-GB" altLang="en-US" sz="2800" dirty="0" smtClean="0">
                <a:solidFill>
                  <a:srgbClr val="4D4D4D"/>
                </a:solidFill>
                <a:latin typeface="Arial" panose="020B0604020202020204" pitchFamily="34" charset="0"/>
                <a:cs typeface="Arial" panose="020B0604020202020204" pitchFamily="34" charset="0"/>
              </a:rPr>
              <a:t>)</a:t>
            </a:r>
            <a:endParaRPr lang="en-GB" altLang="en-US" sz="2800" dirty="0">
              <a:solidFill>
                <a:srgbClr val="4D4D4D"/>
              </a:solidFill>
              <a:latin typeface="Arial" panose="020B0604020202020204" pitchFamily="34" charset="0"/>
              <a:cs typeface="Arial" panose="020B0604020202020204" pitchFamily="34" charset="0"/>
            </a:endParaRPr>
          </a:p>
        </p:txBody>
      </p:sp>
      <p:sp>
        <p:nvSpPr>
          <p:cNvPr id="7" name="TextBox 1"/>
          <p:cNvSpPr txBox="1">
            <a:spLocks noChangeArrowheads="1"/>
          </p:cNvSpPr>
          <p:nvPr/>
        </p:nvSpPr>
        <p:spPr bwMode="auto">
          <a:xfrm>
            <a:off x="5508624" y="5618163"/>
            <a:ext cx="2822575" cy="461962"/>
          </a:xfrm>
          <a:prstGeom prst="rect">
            <a:avLst/>
          </a:prstGeom>
          <a:solidFill>
            <a:schemeClr val="bg1"/>
          </a:solidFill>
          <a:ln>
            <a:noFill/>
          </a:ln>
          <a:extLst/>
        </p:spPr>
        <p:txBody>
          <a:bodyPr wrap="none">
            <a:spAutoFit/>
          </a:bodyPr>
          <a:lstStyle/>
          <a:p>
            <a:pPr defTabSz="457200">
              <a:buClr>
                <a:srgbClr val="000000"/>
              </a:buClr>
              <a:buSzPct val="100000"/>
              <a:buFont typeface="Times New Roman" pitchFamily="16" charset="0"/>
              <a:buNone/>
            </a:pPr>
            <a:r>
              <a:rPr lang="de-CH" altLang="en-US" sz="2400" u="sng" dirty="0" smtClean="0">
                <a:solidFill>
                  <a:srgbClr val="669900"/>
                </a:solidFill>
              </a:rPr>
              <a:t>www.bbi-europe.eu</a:t>
            </a:r>
            <a:endParaRPr lang="en-GB" altLang="en-US" sz="2400" u="sng" dirty="0" smtClean="0">
              <a:solidFill>
                <a:srgbClr val="669900"/>
              </a:solidFill>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473" y="5169616"/>
            <a:ext cx="748700" cy="85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ec.europa.eu/dgs/education_culture/publ/graphics/packages/eu_flag_erasmusmundus-neg.png"/>
          <p:cNvPicPr>
            <a:picLocks noChangeAspect="1" noChangeArrowheads="1"/>
          </p:cNvPicPr>
          <p:nvPr/>
        </p:nvPicPr>
        <p:blipFill>
          <a:blip r:embed="rId4" cstate="email">
            <a:extLst>
              <a:ext uri="{28A0092B-C50C-407E-A947-70E740481C1C}">
                <a14:useLocalDpi xmlns:a14="http://schemas.microsoft.com/office/drawing/2010/main" val="0"/>
              </a:ext>
            </a:extLst>
          </a:blip>
          <a:srcRect l="1468" t="3142" r="66270" b="18974"/>
          <a:stretch>
            <a:fillRect/>
          </a:stretch>
        </p:blipFill>
        <p:spPr bwMode="auto">
          <a:xfrm>
            <a:off x="4358" y="4293096"/>
            <a:ext cx="995862" cy="7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180" y="2270199"/>
            <a:ext cx="4501461" cy="327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1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80C52E-D75F-4370-A181-AA5C39D7AEC8}" type="slidenum">
              <a:rPr lang="nl-BE" smtClean="0"/>
              <a:t>7</a:t>
            </a:fld>
            <a:endParaRPr lang="nl-BE"/>
          </a:p>
        </p:txBody>
      </p:sp>
      <p:pic>
        <p:nvPicPr>
          <p:cNvPr id="1026" name="Picture 2" descr="R:\3. Communication\BBI digital assets\Infographics and Icons\BBI_infography_govern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748" y="908720"/>
            <a:ext cx="5425653" cy="55701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noGrp="1"/>
          </p:cNvSpPr>
          <p:nvPr>
            <p:ph type="title"/>
          </p:nvPr>
        </p:nvSpPr>
        <p:spPr>
          <a:xfrm>
            <a:off x="1187624" y="144825"/>
            <a:ext cx="728315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rgbClr val="0097CE"/>
                </a:solidFill>
                <a:latin typeface="Arial" panose="020B0604020202020204" pitchFamily="34" charset="0"/>
                <a:ea typeface="+mj-ea"/>
                <a:cs typeface="Arial" panose="020B0604020202020204" pitchFamily="34" charset="0"/>
              </a:defRPr>
            </a:lvl1pPr>
          </a:lstStyle>
          <a:p>
            <a:r>
              <a:rPr lang="nl-BE" sz="3600" dirty="0"/>
              <a:t>BBI JU - </a:t>
            </a:r>
            <a:r>
              <a:rPr lang="nl-BE" sz="3600" dirty="0" smtClean="0"/>
              <a:t>Governance</a:t>
            </a:r>
            <a:endParaRPr lang="en-GB" sz="3600" dirty="0"/>
          </a:p>
        </p:txBody>
      </p:sp>
      <p:grpSp>
        <p:nvGrpSpPr>
          <p:cNvPr id="7" name="Group 6"/>
          <p:cNvGrpSpPr/>
          <p:nvPr/>
        </p:nvGrpSpPr>
        <p:grpSpPr>
          <a:xfrm>
            <a:off x="18604" y="1468224"/>
            <a:ext cx="9156617" cy="1522165"/>
            <a:chOff x="-49581" y="1474787"/>
            <a:chExt cx="9432004" cy="1522165"/>
          </a:xfrm>
        </p:grpSpPr>
        <p:sp>
          <p:nvSpPr>
            <p:cNvPr id="8" name="Rectangle 7"/>
            <p:cNvSpPr/>
            <p:nvPr/>
          </p:nvSpPr>
          <p:spPr>
            <a:xfrm>
              <a:off x="4047369" y="1484782"/>
              <a:ext cx="815911" cy="15056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FF00"/>
                  </a:solidFill>
                  <a:latin typeface="Arial" panose="020B0604020202020204" pitchFamily="34" charset="0"/>
                  <a:cs typeface="Arial" panose="020B0604020202020204" pitchFamily="34" charset="0"/>
                </a:rPr>
                <a:t>€</a:t>
              </a:r>
              <a:r>
                <a:rPr lang="en-GB" sz="2000" b="1" dirty="0" smtClean="0">
                  <a:solidFill>
                    <a:srgbClr val="FFFF00"/>
                  </a:solidFill>
                  <a:latin typeface="Arial" panose="020B0604020202020204" pitchFamily="34" charset="0"/>
                  <a:cs typeface="Arial" panose="020B0604020202020204" pitchFamily="34" charset="0"/>
                </a:rPr>
                <a:t>3.7 </a:t>
              </a:r>
              <a:r>
                <a:rPr lang="en-GB" sz="1600" b="1" dirty="0" smtClean="0">
                  <a:solidFill>
                    <a:srgbClr val="FFFF00"/>
                  </a:solidFill>
                  <a:latin typeface="Arial" panose="020B0604020202020204" pitchFamily="34" charset="0"/>
                  <a:cs typeface="Arial" panose="020B0604020202020204" pitchFamily="34" charset="0"/>
                </a:rPr>
                <a:t>billion</a:t>
              </a:r>
              <a:endParaRPr lang="en-GB" sz="1600" b="1" dirty="0">
                <a:solidFill>
                  <a:srgbClr val="FFFF00"/>
                </a:solidFill>
                <a:latin typeface="Arial" panose="020B0604020202020204" pitchFamily="34" charset="0"/>
                <a:cs typeface="Arial" panose="020B0604020202020204" pitchFamily="34" charset="0"/>
              </a:endParaRPr>
            </a:p>
          </p:txBody>
        </p:sp>
        <p:sp>
          <p:nvSpPr>
            <p:cNvPr id="9" name="Rectangle 8"/>
            <p:cNvSpPr/>
            <p:nvPr/>
          </p:nvSpPr>
          <p:spPr>
            <a:xfrm>
              <a:off x="6936706" y="1474787"/>
              <a:ext cx="2445717" cy="1512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0" rtlCol="0" anchor="ctr"/>
            <a:lstStyle/>
            <a:p>
              <a:r>
                <a:rPr lang="en-US" sz="2000" b="1" dirty="0">
                  <a:solidFill>
                    <a:prstClr val="white"/>
                  </a:solidFill>
                  <a:latin typeface="Arial" panose="020B0604020202020204" pitchFamily="34" charset="0"/>
                  <a:cs typeface="Arial" panose="020B0604020202020204" pitchFamily="34" charset="0"/>
                </a:rPr>
                <a:t> Private partner</a:t>
              </a:r>
            </a:p>
            <a:p>
              <a:r>
                <a:rPr lang="en-US" sz="2000" b="1" dirty="0" smtClean="0">
                  <a:solidFill>
                    <a:srgbClr val="FFFF00"/>
                  </a:solidFill>
                  <a:latin typeface="Arial" panose="020B0604020202020204" pitchFamily="34" charset="0"/>
                  <a:cs typeface="Arial" panose="020B0604020202020204" pitchFamily="34" charset="0"/>
                </a:rPr>
                <a:t>74% </a:t>
              </a:r>
              <a:r>
                <a:rPr lang="en-US" sz="2000" b="1" dirty="0">
                  <a:solidFill>
                    <a:srgbClr val="FFFF00"/>
                  </a:solidFill>
                  <a:latin typeface="Arial" panose="020B0604020202020204" pitchFamily="34" charset="0"/>
                  <a:cs typeface="Arial" panose="020B0604020202020204" pitchFamily="34" charset="0"/>
                </a:rPr>
                <a:t>(€ </a:t>
              </a:r>
              <a:r>
                <a:rPr lang="en-US" sz="2000" b="1" dirty="0" smtClean="0">
                  <a:solidFill>
                    <a:srgbClr val="FFFF00"/>
                  </a:solidFill>
                  <a:latin typeface="Arial" panose="020B0604020202020204" pitchFamily="34" charset="0"/>
                  <a:cs typeface="Arial" panose="020B0604020202020204" pitchFamily="34" charset="0"/>
                </a:rPr>
                <a:t>2.730b)</a:t>
              </a:r>
            </a:p>
            <a:p>
              <a:r>
                <a:rPr lang="en-US" dirty="0" smtClean="0">
                  <a:solidFill>
                    <a:prstClr val="white"/>
                  </a:solidFill>
                  <a:latin typeface="Arial" panose="020B0604020202020204" pitchFamily="34" charset="0"/>
                  <a:cs typeface="Arial" panose="020B0604020202020204" pitchFamily="34" charset="0"/>
                </a:rPr>
                <a:t> of investment</a:t>
              </a:r>
            </a:p>
            <a:p>
              <a:r>
                <a:rPr lang="en-US" dirty="0" smtClean="0">
                  <a:solidFill>
                    <a:prstClr val="white"/>
                  </a:solidFill>
                  <a:latin typeface="Arial" panose="020B0604020202020204" pitchFamily="34" charset="0"/>
                  <a:cs typeface="Arial" panose="020B0604020202020204" pitchFamily="34" charset="0"/>
                </a:rPr>
                <a:t> </a:t>
              </a:r>
              <a:endParaRPr lang="en-GB"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49581" y="1484784"/>
              <a:ext cx="2137892" cy="1512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panose="020B0604020202020204" pitchFamily="34" charset="0"/>
                  <a:cs typeface="Arial" panose="020B0604020202020204" pitchFamily="34" charset="0"/>
                </a:rPr>
                <a:t>Public partner</a:t>
              </a:r>
            </a:p>
            <a:p>
              <a:pPr algn="ctr"/>
              <a:r>
                <a:rPr lang="en-US" b="1" dirty="0" smtClean="0">
                  <a:solidFill>
                    <a:srgbClr val="FFFF00"/>
                  </a:solidFill>
                  <a:latin typeface="Arial" panose="020B0604020202020204" pitchFamily="34" charset="0"/>
                  <a:cs typeface="Arial" panose="020B0604020202020204" pitchFamily="34" charset="0"/>
                </a:rPr>
                <a:t> 26%</a:t>
              </a:r>
              <a:r>
                <a:rPr lang="en-US" sz="1600" b="1" dirty="0" smtClean="0">
                  <a:solidFill>
                    <a:srgbClr val="FFFF00"/>
                  </a:solidFill>
                  <a:latin typeface="Arial" panose="020B0604020202020204" pitchFamily="34" charset="0"/>
                  <a:cs typeface="Arial" panose="020B0604020202020204" pitchFamily="34" charset="0"/>
                </a:rPr>
                <a:t> </a:t>
              </a:r>
              <a:r>
                <a:rPr lang="en-US" sz="1600" b="1" dirty="0">
                  <a:solidFill>
                    <a:srgbClr val="FFFF00"/>
                  </a:solidFill>
                  <a:latin typeface="Arial" panose="020B0604020202020204" pitchFamily="34" charset="0"/>
                  <a:cs typeface="Arial" panose="020B0604020202020204" pitchFamily="34" charset="0"/>
                </a:rPr>
                <a:t>(€ </a:t>
              </a:r>
              <a:r>
                <a:rPr lang="en-US" sz="1600" b="1" dirty="0" smtClean="0">
                  <a:solidFill>
                    <a:srgbClr val="FFFF00"/>
                  </a:solidFill>
                  <a:latin typeface="Arial" panose="020B0604020202020204" pitchFamily="34" charset="0"/>
                  <a:cs typeface="Arial" panose="020B0604020202020204" pitchFamily="34" charset="0"/>
                </a:rPr>
                <a:t>975m) </a:t>
              </a:r>
              <a:r>
                <a:rPr lang="en-US" sz="1600" dirty="0" smtClean="0">
                  <a:solidFill>
                    <a:prstClr val="white"/>
                  </a:solidFill>
                  <a:latin typeface="Arial" panose="020B0604020202020204" pitchFamily="34" charset="0"/>
                  <a:cs typeface="Arial" panose="020B0604020202020204" pitchFamily="34" charset="0"/>
                </a:rPr>
                <a:t>of investment</a:t>
              </a:r>
              <a:endParaRPr lang="en-GB" dirty="0">
                <a:solidFill>
                  <a:prstClr val="white"/>
                </a:solidFill>
                <a:latin typeface="Arial" panose="020B0604020202020204" pitchFamily="34" charset="0"/>
                <a:cs typeface="Arial" panose="020B0604020202020204" pitchFamily="34" charset="0"/>
              </a:endParaRPr>
            </a:p>
          </p:txBody>
        </p:sp>
      </p:grpSp>
      <p:sp>
        <p:nvSpPr>
          <p:cNvPr id="11" name="Rounded Rectangular Callout 10"/>
          <p:cNvSpPr/>
          <p:nvPr/>
        </p:nvSpPr>
        <p:spPr>
          <a:xfrm>
            <a:off x="-23751" y="3573016"/>
            <a:ext cx="1675240" cy="1026584"/>
          </a:xfrm>
          <a:prstGeom prst="wedgeRoundRectCallout">
            <a:avLst>
              <a:gd name="adj1" fmla="val 47397"/>
              <a:gd name="adj2" fmla="val 113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smtClean="0"/>
              <a:t>Execute</a:t>
            </a:r>
            <a:r>
              <a:rPr lang="fr-BE" dirty="0" smtClean="0"/>
              <a:t> </a:t>
            </a:r>
            <a:r>
              <a:rPr lang="fr-BE" dirty="0" err="1" smtClean="0"/>
              <a:t>strategy</a:t>
            </a:r>
            <a:endParaRPr lang="nl-BE" dirty="0"/>
          </a:p>
          <a:p>
            <a:pPr algn="ctr"/>
            <a:r>
              <a:rPr lang="fr-BE" dirty="0" err="1" smtClean="0"/>
              <a:t>Implement</a:t>
            </a:r>
            <a:r>
              <a:rPr lang="fr-BE" dirty="0" smtClean="0"/>
              <a:t> SIRA</a:t>
            </a:r>
          </a:p>
        </p:txBody>
      </p:sp>
      <p:sp>
        <p:nvSpPr>
          <p:cNvPr id="12" name="Rounded Rectangular Callout 11"/>
          <p:cNvSpPr/>
          <p:nvPr/>
        </p:nvSpPr>
        <p:spPr>
          <a:xfrm>
            <a:off x="7312263" y="3474240"/>
            <a:ext cx="1882081" cy="1224136"/>
          </a:xfrm>
          <a:prstGeom prst="wedgeRoundRectCallout">
            <a:avLst>
              <a:gd name="adj1" fmla="val -68848"/>
              <a:gd name="adj2" fmla="val 1106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dirty="0" err="1" smtClean="0"/>
              <a:t>Advise</a:t>
            </a:r>
            <a:r>
              <a:rPr lang="fr-BE" sz="1600" dirty="0" smtClean="0"/>
              <a:t>  on AWP</a:t>
            </a:r>
          </a:p>
          <a:p>
            <a:r>
              <a:rPr lang="fr-BE" sz="1600" dirty="0" smtClean="0"/>
              <a:t>Support BBI actions</a:t>
            </a:r>
            <a:endParaRPr lang="nl-BE" sz="1600" dirty="0"/>
          </a:p>
        </p:txBody>
      </p:sp>
    </p:spTree>
    <p:extLst>
      <p:ext uri="{BB962C8B-B14F-4D97-AF65-F5344CB8AC3E}">
        <p14:creationId xmlns:p14="http://schemas.microsoft.com/office/powerpoint/2010/main" val="95873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t>BBI JU mission</a:t>
            </a:r>
            <a:endParaRPr lang="nl-BE" sz="3600" dirty="0"/>
          </a:p>
        </p:txBody>
      </p:sp>
      <p:sp>
        <p:nvSpPr>
          <p:cNvPr id="3" name="Content Placeholder 2"/>
          <p:cNvSpPr>
            <a:spLocks noGrp="1"/>
          </p:cNvSpPr>
          <p:nvPr>
            <p:ph idx="1"/>
          </p:nvPr>
        </p:nvSpPr>
        <p:spPr>
          <a:xfrm>
            <a:off x="457200" y="1600200"/>
            <a:ext cx="8507288" cy="3845024"/>
          </a:xfrm>
        </p:spPr>
        <p:txBody>
          <a:bodyPr>
            <a:noAutofit/>
          </a:bodyPr>
          <a:lstStyle/>
          <a:p>
            <a:pPr marL="0" indent="0">
              <a:buNone/>
            </a:pPr>
            <a:r>
              <a:rPr lang="en-US" sz="2200" b="1" dirty="0">
                <a:solidFill>
                  <a:srgbClr val="4D4D4D"/>
                </a:solidFill>
              </a:rPr>
              <a:t>I</a:t>
            </a:r>
            <a:r>
              <a:rPr lang="en-US" sz="2200" b="1" dirty="0" smtClean="0">
                <a:solidFill>
                  <a:srgbClr val="4D4D4D"/>
                </a:solidFill>
              </a:rPr>
              <a:t>mplement, under Horizon 2020 rules, the Strategic </a:t>
            </a:r>
            <a:r>
              <a:rPr lang="en-US" sz="2200" b="1" dirty="0">
                <a:solidFill>
                  <a:srgbClr val="4D4D4D"/>
                </a:solidFill>
              </a:rPr>
              <a:t>Innovation and Research Agenda (SIRA) developed by </a:t>
            </a:r>
            <a:r>
              <a:rPr lang="en-US" sz="2200" b="1" dirty="0" smtClean="0">
                <a:solidFill>
                  <a:srgbClr val="4D4D4D"/>
                </a:solidFill>
              </a:rPr>
              <a:t>the European Bio-based industry (BIC).</a:t>
            </a:r>
          </a:p>
          <a:p>
            <a:pPr marL="0" indent="0">
              <a:buNone/>
            </a:pPr>
            <a:endParaRPr lang="en-US" sz="700" dirty="0" smtClean="0">
              <a:solidFill>
                <a:srgbClr val="4D4D4D"/>
              </a:solidFill>
            </a:endParaRPr>
          </a:p>
          <a:p>
            <a:pPr marL="0" indent="0">
              <a:buNone/>
            </a:pPr>
            <a:r>
              <a:rPr lang="en-US" sz="2000" dirty="0" smtClean="0">
                <a:solidFill>
                  <a:srgbClr val="4D4D4D"/>
                </a:solidFill>
              </a:rPr>
              <a:t>BBI JU </a:t>
            </a:r>
            <a:r>
              <a:rPr lang="en-US" sz="2000" dirty="0" err="1" smtClean="0">
                <a:solidFill>
                  <a:srgbClr val="4D4D4D"/>
                </a:solidFill>
              </a:rPr>
              <a:t>Programme</a:t>
            </a:r>
            <a:r>
              <a:rPr lang="en-US" sz="2000" dirty="0" smtClean="0">
                <a:solidFill>
                  <a:srgbClr val="4D4D4D"/>
                </a:solidFill>
              </a:rPr>
              <a:t> office team is in charge of :</a:t>
            </a:r>
          </a:p>
          <a:p>
            <a:r>
              <a:rPr lang="en-US" sz="2000" dirty="0" smtClean="0">
                <a:solidFill>
                  <a:srgbClr val="4D4D4D"/>
                </a:solidFill>
              </a:rPr>
              <a:t>Coordination of </a:t>
            </a:r>
            <a:r>
              <a:rPr lang="en-US" sz="2000" dirty="0">
                <a:solidFill>
                  <a:srgbClr val="4D4D4D"/>
                </a:solidFill>
              </a:rPr>
              <a:t>Annual Work Plan building </a:t>
            </a:r>
            <a:endParaRPr lang="en-US" sz="2000" dirty="0" smtClean="0">
              <a:solidFill>
                <a:srgbClr val="4D4D4D"/>
              </a:solidFill>
            </a:endParaRPr>
          </a:p>
          <a:p>
            <a:r>
              <a:rPr lang="en-US" sz="2000" dirty="0" smtClean="0">
                <a:solidFill>
                  <a:srgbClr val="4D4D4D"/>
                </a:solidFill>
              </a:rPr>
              <a:t>Call management </a:t>
            </a:r>
          </a:p>
          <a:p>
            <a:r>
              <a:rPr lang="en-US" sz="2000" dirty="0" smtClean="0">
                <a:solidFill>
                  <a:srgbClr val="4D4D4D"/>
                </a:solidFill>
              </a:rPr>
              <a:t>Proposals evaluation (by independent expert panel) </a:t>
            </a:r>
          </a:p>
          <a:p>
            <a:r>
              <a:rPr lang="en-US" sz="2000" dirty="0" smtClean="0">
                <a:solidFill>
                  <a:srgbClr val="4D4D4D"/>
                </a:solidFill>
              </a:rPr>
              <a:t>Grant Agreement Preparation Process</a:t>
            </a:r>
          </a:p>
          <a:p>
            <a:r>
              <a:rPr lang="en-US" sz="2000" dirty="0" smtClean="0">
                <a:solidFill>
                  <a:srgbClr val="4D4D4D"/>
                </a:solidFill>
              </a:rPr>
              <a:t>Whole project management life cycle</a:t>
            </a:r>
          </a:p>
          <a:p>
            <a:r>
              <a:rPr lang="en-US" sz="2000" dirty="0" smtClean="0">
                <a:solidFill>
                  <a:srgbClr val="4D4D4D"/>
                </a:solidFill>
              </a:rPr>
              <a:t>Communication, dissemination</a:t>
            </a:r>
            <a:r>
              <a:rPr lang="en-US" sz="2000" dirty="0">
                <a:solidFill>
                  <a:srgbClr val="4D4D4D"/>
                </a:solidFill>
              </a:rPr>
              <a:t> </a:t>
            </a:r>
            <a:r>
              <a:rPr lang="en-US" sz="2000" dirty="0" smtClean="0">
                <a:solidFill>
                  <a:srgbClr val="4D4D4D"/>
                </a:solidFill>
              </a:rPr>
              <a:t>&amp; stakeholder management </a:t>
            </a:r>
          </a:p>
          <a:p>
            <a:pPr marL="0" indent="0">
              <a:buNone/>
            </a:pPr>
            <a:endParaRPr lang="en-GB" altLang="en-US" sz="2400" dirty="0" smtClean="0">
              <a:solidFill>
                <a:srgbClr val="A0B01E"/>
              </a:solidFill>
            </a:endParaRPr>
          </a:p>
          <a:p>
            <a:pPr marL="0" indent="0">
              <a:buNone/>
            </a:pPr>
            <a:r>
              <a:rPr lang="en-GB" altLang="en-US" sz="2400" dirty="0" smtClean="0">
                <a:solidFill>
                  <a:srgbClr val="A0B01E"/>
                </a:solidFill>
              </a:rPr>
              <a:t>BBIJU operates under Horizon 2020 rules for participation Principles of openness, transparency and excellence</a:t>
            </a:r>
            <a:endParaRPr lang="en-GB" altLang="en-US" sz="2400" dirty="0" smtClean="0">
              <a:solidFill>
                <a:schemeClr val="tx1"/>
              </a:solidFill>
            </a:endParaRPr>
          </a:p>
          <a:p>
            <a:pPr marL="0" indent="0">
              <a:buNone/>
            </a:pPr>
            <a:endParaRPr lang="en-US" sz="2000" dirty="0">
              <a:solidFill>
                <a:srgbClr val="4D4D4D"/>
              </a:solidFill>
            </a:endParaRPr>
          </a:p>
        </p:txBody>
      </p:sp>
    </p:spTree>
    <p:extLst>
      <p:ext uri="{BB962C8B-B14F-4D97-AF65-F5344CB8AC3E}">
        <p14:creationId xmlns:p14="http://schemas.microsoft.com/office/powerpoint/2010/main" val="273166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399316" y="332656"/>
            <a:ext cx="4608512" cy="1143000"/>
          </a:xfrm>
        </p:spPr>
        <p:txBody>
          <a:bodyPr>
            <a:normAutofit/>
          </a:bodyPr>
          <a:lstStyle/>
          <a:p>
            <a:pPr algn="l"/>
            <a:r>
              <a:rPr lang="nl-BE" altLang="nl-BE" sz="3600" dirty="0" smtClean="0"/>
              <a:t>BBI’s</a:t>
            </a:r>
            <a:r>
              <a:rPr lang="nl-BE" altLang="nl-BE" dirty="0" smtClean="0"/>
              <a:t> objectives</a:t>
            </a:r>
            <a:endParaRPr lang="en-GB" altLang="nl-BE" dirty="0" smtClean="0"/>
          </a:p>
        </p:txBody>
      </p:sp>
      <p:sp>
        <p:nvSpPr>
          <p:cNvPr id="3" name="Content Placeholder 2"/>
          <p:cNvSpPr>
            <a:spLocks noGrp="1"/>
          </p:cNvSpPr>
          <p:nvPr>
            <p:ph idx="1"/>
          </p:nvPr>
        </p:nvSpPr>
        <p:spPr>
          <a:xfrm>
            <a:off x="457200" y="1783357"/>
            <a:ext cx="8578850" cy="1429619"/>
          </a:xfrm>
        </p:spPr>
        <p:txBody>
          <a:bodyPr>
            <a:normAutofit/>
          </a:bodyPr>
          <a:lstStyle/>
          <a:p>
            <a:pPr marL="0" indent="0">
              <a:buFont typeface="Arial" charset="0"/>
              <a:buNone/>
              <a:defRPr/>
            </a:pPr>
            <a:r>
              <a:rPr lang="en-US" sz="2500" b="1" dirty="0" smtClean="0">
                <a:solidFill>
                  <a:srgbClr val="4D4D4D"/>
                </a:solidFill>
              </a:rPr>
              <a:t>Developing </a:t>
            </a:r>
            <a:r>
              <a:rPr lang="en-US" sz="2500" b="1" dirty="0">
                <a:solidFill>
                  <a:srgbClr val="0097CE"/>
                </a:solidFill>
              </a:rPr>
              <a:t>sustainable</a:t>
            </a:r>
            <a:r>
              <a:rPr lang="en-US" sz="2500" b="1" dirty="0">
                <a:solidFill>
                  <a:srgbClr val="4D4D4D"/>
                </a:solidFill>
              </a:rPr>
              <a:t> and </a:t>
            </a:r>
            <a:r>
              <a:rPr lang="en-US" sz="2500" b="1" dirty="0">
                <a:solidFill>
                  <a:srgbClr val="0097CE"/>
                </a:solidFill>
              </a:rPr>
              <a:t>competitive</a:t>
            </a:r>
            <a:r>
              <a:rPr lang="en-US" sz="2500" b="1" dirty="0">
                <a:solidFill>
                  <a:srgbClr val="4D4D4D"/>
                </a:solidFill>
              </a:rPr>
              <a:t> </a:t>
            </a:r>
            <a:r>
              <a:rPr lang="en-US" sz="2500" b="1" dirty="0">
                <a:solidFill>
                  <a:srgbClr val="0097CE"/>
                </a:solidFill>
              </a:rPr>
              <a:t>bio-based industries in Europe</a:t>
            </a:r>
            <a:r>
              <a:rPr lang="en-US" sz="2500" b="1" dirty="0">
                <a:solidFill>
                  <a:srgbClr val="4D4D4D"/>
                </a:solidFill>
              </a:rPr>
              <a:t>, based on advanced biorefineries that source their biomass sustainably by</a:t>
            </a:r>
            <a:r>
              <a:rPr lang="en-US" sz="2500" b="1" dirty="0" smtClean="0">
                <a:solidFill>
                  <a:srgbClr val="4D4D4D"/>
                </a:solidFill>
              </a:rPr>
              <a:t>:</a:t>
            </a:r>
          </a:p>
          <a:p>
            <a:pPr>
              <a:buFont typeface="Arial" charset="0"/>
              <a:buChar char="•"/>
              <a:defRPr/>
            </a:pPr>
            <a:endParaRPr lang="en-GB" dirty="0"/>
          </a:p>
        </p:txBody>
      </p:sp>
      <p:sp>
        <p:nvSpPr>
          <p:cNvPr id="4" name="TextBox 13"/>
          <p:cNvSpPr txBox="1"/>
          <p:nvPr/>
        </p:nvSpPr>
        <p:spPr>
          <a:xfrm>
            <a:off x="2915816" y="6382934"/>
            <a:ext cx="3168352" cy="461665"/>
          </a:xfrm>
          <a:prstGeom prst="rect">
            <a:avLst/>
          </a:prstGeom>
          <a:solidFill>
            <a:schemeClr val="accent6">
              <a:lumMod val="20000"/>
              <a:lumOff val="80000"/>
            </a:schemeClr>
          </a:solid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4D4D4D"/>
                </a:solidFill>
                <a:latin typeface="Arial" panose="020B0604020202020204" pitchFamily="34" charset="0"/>
                <a:cs typeface="Arial" panose="020B0604020202020204" pitchFamily="34" charset="0"/>
              </a:rPr>
              <a:t>COUNCIL REGULATION (EU</a:t>
            </a:r>
            <a:r>
              <a:rPr lang="en-US" sz="1200" dirty="0">
                <a:solidFill>
                  <a:srgbClr val="4D4D4D"/>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No </a:t>
            </a:r>
            <a:r>
              <a:rPr lang="en-US" sz="1200" dirty="0" smtClean="0">
                <a:latin typeface="Arial" panose="020B0604020202020204" pitchFamily="34" charset="0"/>
                <a:cs typeface="Arial" panose="020B0604020202020204" pitchFamily="34" charset="0"/>
                <a:hlinkClick r:id="rId3"/>
              </a:rPr>
              <a:t>560/2014</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solidFill>
                  <a:srgbClr val="4D4D4D"/>
                </a:solidFill>
                <a:latin typeface="Arial" panose="020B0604020202020204" pitchFamily="34" charset="0"/>
                <a:cs typeface="Arial" panose="020B0604020202020204" pitchFamily="34" charset="0"/>
              </a:rPr>
              <a:t>of </a:t>
            </a:r>
            <a:r>
              <a:rPr lang="en-US" sz="1200" dirty="0">
                <a:solidFill>
                  <a:srgbClr val="4D4D4D"/>
                </a:solidFill>
                <a:latin typeface="Arial" panose="020B0604020202020204" pitchFamily="34" charset="0"/>
                <a:cs typeface="Arial" panose="020B0604020202020204" pitchFamily="34" charset="0"/>
              </a:rPr>
              <a:t>6 May </a:t>
            </a:r>
            <a:r>
              <a:rPr lang="en-US" sz="1200" dirty="0" smtClean="0">
                <a:solidFill>
                  <a:srgbClr val="4D4D4D"/>
                </a:solidFill>
                <a:latin typeface="Arial" panose="020B0604020202020204" pitchFamily="34" charset="0"/>
                <a:cs typeface="Arial" panose="020B0604020202020204" pitchFamily="34" charset="0"/>
              </a:rPr>
              <a:t>2014 establishing </a:t>
            </a:r>
            <a:r>
              <a:rPr lang="en-US" sz="1200" dirty="0">
                <a:solidFill>
                  <a:srgbClr val="4D4D4D"/>
                </a:solidFill>
                <a:latin typeface="Arial" panose="020B0604020202020204" pitchFamily="34" charset="0"/>
                <a:cs typeface="Arial" panose="020B0604020202020204" pitchFamily="34" charset="0"/>
              </a:rPr>
              <a:t>the </a:t>
            </a:r>
            <a:r>
              <a:rPr lang="en-US" sz="1200" dirty="0" smtClean="0">
                <a:solidFill>
                  <a:srgbClr val="4D4D4D"/>
                </a:solidFill>
                <a:latin typeface="Arial" panose="020B0604020202020204" pitchFamily="34" charset="0"/>
                <a:cs typeface="Arial" panose="020B0604020202020204" pitchFamily="34" charset="0"/>
              </a:rPr>
              <a:t>BBI JU</a:t>
            </a:r>
            <a:endParaRPr lang="en-GB" sz="1200" dirty="0">
              <a:solidFill>
                <a:srgbClr val="4D4D4D"/>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59762" y="2786432"/>
            <a:ext cx="6704526" cy="40581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A0B01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ES" sz="2400" dirty="0" smtClean="0"/>
          </a:p>
          <a:p>
            <a:pPr>
              <a:defRPr/>
            </a:pPr>
            <a:r>
              <a:rPr lang="en-US" sz="2400" b="1" dirty="0"/>
              <a:t>Demonstrating new technologies </a:t>
            </a:r>
            <a:r>
              <a:rPr lang="en-US" sz="2400" dirty="0">
                <a:solidFill>
                  <a:srgbClr val="4D4D4D"/>
                </a:solidFill>
              </a:rPr>
              <a:t>to fill the gap in value chains</a:t>
            </a:r>
          </a:p>
          <a:p>
            <a:pPr>
              <a:defRPr/>
            </a:pPr>
            <a:r>
              <a:rPr lang="en-US" sz="2400" b="1" dirty="0"/>
              <a:t>Developing business models </a:t>
            </a:r>
            <a:r>
              <a:rPr lang="en-US" sz="2400" dirty="0">
                <a:solidFill>
                  <a:srgbClr val="4D4D4D"/>
                </a:solidFill>
              </a:rPr>
              <a:t>integrating all economic actors along the value chain</a:t>
            </a:r>
          </a:p>
          <a:p>
            <a:pPr>
              <a:defRPr/>
            </a:pPr>
            <a:r>
              <a:rPr lang="en-US" sz="2400" b="1" dirty="0"/>
              <a:t>Set-up flagship </a:t>
            </a:r>
            <a:r>
              <a:rPr lang="en-US" sz="2400" b="1" dirty="0" err="1"/>
              <a:t>biorefinery</a:t>
            </a:r>
            <a:r>
              <a:rPr lang="en-US" sz="2400" b="1" dirty="0"/>
              <a:t> plants</a:t>
            </a:r>
            <a:r>
              <a:rPr lang="en-US" sz="2400" dirty="0"/>
              <a:t> </a:t>
            </a:r>
            <a:r>
              <a:rPr lang="en-US" sz="2400" dirty="0">
                <a:solidFill>
                  <a:srgbClr val="4D4D4D"/>
                </a:solidFill>
              </a:rPr>
              <a:t>deploying business models &amp; technologies to keep investment in EU</a:t>
            </a:r>
            <a:endParaRPr lang="en-GB" altLang="en-US" sz="2400" b="1" dirty="0">
              <a:solidFill>
                <a:srgbClr val="4D4D4D"/>
              </a:solidFill>
              <a:latin typeface="Arial"/>
              <a:cs typeface="Arial" charset="0"/>
            </a:endParaRPr>
          </a:p>
          <a:p>
            <a:endParaRPr lang="en-GB" sz="2400"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1038" y="3042776"/>
            <a:ext cx="1304999" cy="91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Dropbox\BBE PPP\communication\infographics\infographic_geenravijn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4526" y="3998532"/>
            <a:ext cx="1713573" cy="119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828" y="5255573"/>
            <a:ext cx="2011148" cy="134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26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B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Theme">
  <a:themeElements>
    <a:clrScheme name="BBI-Europe">
      <a:dk1>
        <a:srgbClr val="4D4D4D"/>
      </a:dk1>
      <a:lt1>
        <a:sysClr val="window" lastClr="FFFFFF"/>
      </a:lt1>
      <a:dk2>
        <a:srgbClr val="4D4D4D"/>
      </a:dk2>
      <a:lt2>
        <a:srgbClr val="FFFFFF"/>
      </a:lt2>
      <a:accent1>
        <a:srgbClr val="A0B01E"/>
      </a:accent1>
      <a:accent2>
        <a:srgbClr val="0097CE"/>
      </a:accent2>
      <a:accent3>
        <a:srgbClr val="F49B1A"/>
      </a:accent3>
      <a:accent4>
        <a:srgbClr val="A0B01E"/>
      </a:accent4>
      <a:accent5>
        <a:srgbClr val="0097CE"/>
      </a:accent5>
      <a:accent6>
        <a:srgbClr val="F49B1A"/>
      </a:accent6>
      <a:hlink>
        <a:srgbClr val="A0B01E"/>
      </a:hlink>
      <a:folHlink>
        <a:srgbClr val="A0B01E"/>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9585</TotalTime>
  <Words>3963</Words>
  <Application>Microsoft Office PowerPoint</Application>
  <PresentationFormat>On-screen Show (4:3)</PresentationFormat>
  <Paragraphs>666</Paragraphs>
  <Slides>57</Slides>
  <Notes>57</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BBI Powerpoint template</vt:lpstr>
      <vt:lpstr>2_Default Theme</vt:lpstr>
      <vt:lpstr>Bio-based Industries Joint Undertaking </vt:lpstr>
      <vt:lpstr>Table of contents</vt:lpstr>
      <vt:lpstr>Table of contents</vt:lpstr>
      <vt:lpstr>PowerPoint Presentation</vt:lpstr>
      <vt:lpstr>BBI JU was needed to :</vt:lpstr>
      <vt:lpstr>BBI Joint Undertaking (BBI JU)</vt:lpstr>
      <vt:lpstr>BBI JU - Governance</vt:lpstr>
      <vt:lpstr>BBI JU mission</vt:lpstr>
      <vt:lpstr>BBI’s objectives</vt:lpstr>
      <vt:lpstr>Table of contents</vt:lpstr>
      <vt:lpstr>BBI JU Calls overview Annual Work Plan 2017</vt:lpstr>
      <vt:lpstr>Call 2017 – budget (lines)</vt:lpstr>
      <vt:lpstr>Strategic orientation  - 4 pilars of value chains - </vt:lpstr>
      <vt:lpstr>Call 2017  Indicative Timetable</vt:lpstr>
      <vt:lpstr>BBI JU ‘Actions’</vt:lpstr>
      <vt:lpstr>TRLs vs. Types of actions</vt:lpstr>
      <vt:lpstr>Table of contents</vt:lpstr>
      <vt:lpstr>MS: distribution of applicants Calls 2014-2016</vt:lpstr>
      <vt:lpstr>MS beneficiaries  Calls 2014-2016</vt:lpstr>
      <vt:lpstr>Distribution of beneficiaries per country from EU-15 and EU-13 in Calls 2014-2016</vt:lpstr>
      <vt:lpstr>Table of contents</vt:lpstr>
      <vt:lpstr>   </vt:lpstr>
      <vt:lpstr>PowerPoint Presentation</vt:lpstr>
      <vt:lpstr>Evaluation Criteria </vt:lpstr>
      <vt:lpstr> </vt:lpstr>
      <vt:lpstr> </vt:lpstr>
      <vt:lpstr>H2020 subcriteria EXCELLENCE</vt:lpstr>
      <vt:lpstr>Example</vt:lpstr>
      <vt:lpstr>H2020 subcriteria (RIAs and IAs)</vt:lpstr>
      <vt:lpstr>PowerPoint Presentation</vt:lpstr>
      <vt:lpstr>H2020 subcriteria IMPACT</vt:lpstr>
      <vt:lpstr>PowerPoint Presentation</vt:lpstr>
      <vt:lpstr>PowerPoint Presentation</vt:lpstr>
      <vt:lpstr>PowerPoint Presentation</vt:lpstr>
      <vt:lpstr>A programme implemented with private and public funds  2014-2020 </vt:lpstr>
      <vt:lpstr> Consortium own contribution in projects</vt:lpstr>
      <vt:lpstr>“Own contribution” in proposal?</vt:lpstr>
      <vt:lpstr>Part A: Call-Specific Questions</vt:lpstr>
      <vt:lpstr>“Own contribution” in proposal?</vt:lpstr>
      <vt:lpstr>H2020 subcriteria IMPLEMENTATION</vt:lpstr>
      <vt:lpstr>Example: “What?” vs. “How?”</vt:lpstr>
      <vt:lpstr>Example: “What?” vs. “How?”</vt:lpstr>
      <vt:lpstr>PowerPoint Presentation</vt:lpstr>
      <vt:lpstr>PowerPoint Presentation</vt:lpstr>
      <vt:lpstr>PowerPoint Presentation</vt:lpstr>
      <vt:lpstr>PowerPoint Presentation</vt:lpstr>
      <vt:lpstr>How to write a good proposal?</vt:lpstr>
      <vt:lpstr> </vt:lpstr>
      <vt:lpstr>Most common mistakes</vt:lpstr>
      <vt:lpstr>Most common mistakes</vt:lpstr>
      <vt:lpstr>Most common mistakes</vt:lpstr>
      <vt:lpstr>Table of contents</vt:lpstr>
      <vt:lpstr>Via H2020 &amp; BBI JU IT tools...</vt:lpstr>
      <vt:lpstr>PowerPoint Presentation</vt:lpstr>
      <vt:lpstr>...and personal contact</vt:lpstr>
      <vt:lpstr>Do you have BBI expertise?</vt:lpstr>
      <vt:lpstr>Thanks for your attention …and good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Dieter BRIGITTA (BBI)</dc:creator>
  <cp:lastModifiedBy>UCD Research 2</cp:lastModifiedBy>
  <cp:revision>163</cp:revision>
  <cp:lastPrinted>2017-06-02T12:21:50Z</cp:lastPrinted>
  <dcterms:created xsi:type="dcterms:W3CDTF">2015-06-10T12:16:05Z</dcterms:created>
  <dcterms:modified xsi:type="dcterms:W3CDTF">2017-06-06T08:21:30Z</dcterms:modified>
</cp:coreProperties>
</file>