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3" r:id="rId14"/>
    <p:sldId id="276" r:id="rId15"/>
    <p:sldId id="259" r:id="rId16"/>
    <p:sldId id="278" r:id="rId17"/>
    <p:sldId id="271" r:id="rId18"/>
    <p:sldId id="279" r:id="rId19"/>
    <p:sldId id="272" r:id="rId20"/>
    <p:sldId id="274" r:id="rId21"/>
    <p:sldId id="273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2ECDE-4BFD-4491-B6BA-4DDF50C0B94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0A3A54D-239F-4904-9513-398AF9C00CC5}">
      <dgm:prSet phldrT="[Text]" custT="1"/>
      <dgm:spPr/>
      <dgm:t>
        <a:bodyPr/>
        <a:lstStyle/>
        <a:p>
          <a:r>
            <a:rPr lang="en-GB" sz="3600" dirty="0" smtClean="0"/>
            <a:t>Excellence</a:t>
          </a:r>
          <a:endParaRPr lang="en-GB" sz="3600" dirty="0"/>
        </a:p>
      </dgm:t>
    </dgm:pt>
    <dgm:pt modelId="{5DD2F10B-B5A6-44FF-87E3-5E13416BAC3A}" type="parTrans" cxnId="{43655259-52D9-4B00-B6F2-AE4DEE272A36}">
      <dgm:prSet/>
      <dgm:spPr/>
      <dgm:t>
        <a:bodyPr/>
        <a:lstStyle/>
        <a:p>
          <a:endParaRPr lang="en-GB"/>
        </a:p>
      </dgm:t>
    </dgm:pt>
    <dgm:pt modelId="{506E197B-EBC9-47EE-BECD-56A3F2D3D3DD}" type="sibTrans" cxnId="{43655259-52D9-4B00-B6F2-AE4DEE272A36}">
      <dgm:prSet/>
      <dgm:spPr/>
      <dgm:t>
        <a:bodyPr/>
        <a:lstStyle/>
        <a:p>
          <a:endParaRPr lang="en-GB"/>
        </a:p>
      </dgm:t>
    </dgm:pt>
    <dgm:pt modelId="{71DA9691-7EBF-4882-9F02-2440046547BB}">
      <dgm:prSet phldrT="[Text]" custT="1"/>
      <dgm:spPr/>
      <dgm:t>
        <a:bodyPr/>
        <a:lstStyle/>
        <a:p>
          <a:r>
            <a:rPr lang="en-GB" sz="3600" dirty="0" smtClean="0"/>
            <a:t>Impact</a:t>
          </a:r>
          <a:endParaRPr lang="en-GB" sz="3600" dirty="0"/>
        </a:p>
      </dgm:t>
    </dgm:pt>
    <dgm:pt modelId="{2AA5BDB2-8C58-419C-8853-67C0CF30224B}" type="parTrans" cxnId="{45ED24D0-C82A-4505-89FC-1CEBFE45A47B}">
      <dgm:prSet/>
      <dgm:spPr/>
      <dgm:t>
        <a:bodyPr/>
        <a:lstStyle/>
        <a:p>
          <a:endParaRPr lang="en-GB"/>
        </a:p>
      </dgm:t>
    </dgm:pt>
    <dgm:pt modelId="{75CDD2B6-E583-46DC-BDA5-13FBA4DCA4DD}" type="sibTrans" cxnId="{45ED24D0-C82A-4505-89FC-1CEBFE45A47B}">
      <dgm:prSet/>
      <dgm:spPr/>
      <dgm:t>
        <a:bodyPr/>
        <a:lstStyle/>
        <a:p>
          <a:endParaRPr lang="en-GB"/>
        </a:p>
      </dgm:t>
    </dgm:pt>
    <dgm:pt modelId="{B94E4B15-A699-4145-8F33-A2E513D12988}">
      <dgm:prSet phldrT="[Text]" custT="1"/>
      <dgm:spPr/>
      <dgm:t>
        <a:bodyPr/>
        <a:lstStyle/>
        <a:p>
          <a:r>
            <a:rPr lang="en-GB" sz="3600" dirty="0" smtClean="0"/>
            <a:t>Implementation</a:t>
          </a:r>
          <a:endParaRPr lang="en-GB" sz="3600" dirty="0"/>
        </a:p>
      </dgm:t>
    </dgm:pt>
    <dgm:pt modelId="{6D111161-E0EA-4135-8C57-9A07FD893568}" type="sibTrans" cxnId="{F7E9A338-3604-44D6-8E8E-0928D29DB09B}">
      <dgm:prSet/>
      <dgm:spPr/>
      <dgm:t>
        <a:bodyPr/>
        <a:lstStyle/>
        <a:p>
          <a:endParaRPr lang="en-GB"/>
        </a:p>
      </dgm:t>
    </dgm:pt>
    <dgm:pt modelId="{C85B0137-103A-45F7-9EC0-6831009665B8}" type="parTrans" cxnId="{F7E9A338-3604-44D6-8E8E-0928D29DB09B}">
      <dgm:prSet/>
      <dgm:spPr/>
      <dgm:t>
        <a:bodyPr/>
        <a:lstStyle/>
        <a:p>
          <a:endParaRPr lang="en-GB"/>
        </a:p>
      </dgm:t>
    </dgm:pt>
    <dgm:pt modelId="{CB02CFC0-3BEB-419B-B5EB-C911D0616B62}" type="pres">
      <dgm:prSet presAssocID="{4522ECDE-4BFD-4491-B6BA-4DDF50C0B94D}" presName="compositeShape" presStyleCnt="0">
        <dgm:presLayoutVars>
          <dgm:chMax val="7"/>
          <dgm:dir/>
          <dgm:resizeHandles val="exact"/>
        </dgm:presLayoutVars>
      </dgm:prSet>
      <dgm:spPr/>
    </dgm:pt>
    <dgm:pt modelId="{DE5B8AA8-8BBB-45AC-B2FB-EEB85D448A2F}" type="pres">
      <dgm:prSet presAssocID="{30A3A54D-239F-4904-9513-398AF9C00CC5}" presName="circ1" presStyleLbl="vennNode1" presStyleIdx="0" presStyleCnt="3" custAng="0" custScaleX="303010" custScaleY="131277" custLinFactNeighborX="3847" custLinFactNeighborY="11695"/>
      <dgm:spPr/>
      <dgm:t>
        <a:bodyPr/>
        <a:lstStyle/>
        <a:p>
          <a:endParaRPr lang="en-GB"/>
        </a:p>
      </dgm:t>
    </dgm:pt>
    <dgm:pt modelId="{20F8ADB9-DBE1-484E-A639-4665A352C438}" type="pres">
      <dgm:prSet presAssocID="{30A3A54D-239F-4904-9513-398AF9C00C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084DB4-9DB8-4B50-BE7B-E319D8977FB0}" type="pres">
      <dgm:prSet presAssocID="{B94E4B15-A699-4145-8F33-A2E513D12988}" presName="circ2" presStyleLbl="vennNode1" presStyleIdx="1" presStyleCnt="3" custScaleX="356981" custScaleY="99195" custLinFactNeighborX="99451" custLinFactNeighborY="13889"/>
      <dgm:spPr/>
      <dgm:t>
        <a:bodyPr/>
        <a:lstStyle/>
        <a:p>
          <a:endParaRPr lang="en-GB"/>
        </a:p>
      </dgm:t>
    </dgm:pt>
    <dgm:pt modelId="{B4CDFA13-938C-455F-93E2-DCC51B22C1D0}" type="pres">
      <dgm:prSet presAssocID="{B94E4B15-A699-4145-8F33-A2E513D129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999242-A188-4F37-A76E-512FFD0217A4}" type="pres">
      <dgm:prSet presAssocID="{71DA9691-7EBF-4882-9F02-2440046547BB}" presName="circ3" presStyleLbl="vennNode1" presStyleIdx="2" presStyleCnt="3" custScaleX="191998" custScaleY="86906" custLinFactNeighborX="-55057" custLinFactNeighborY="18121"/>
      <dgm:spPr/>
      <dgm:t>
        <a:bodyPr/>
        <a:lstStyle/>
        <a:p>
          <a:endParaRPr lang="en-GB"/>
        </a:p>
      </dgm:t>
    </dgm:pt>
    <dgm:pt modelId="{5103B864-C573-4BCB-A9D7-F65EB93F275F}" type="pres">
      <dgm:prSet presAssocID="{71DA9691-7EBF-4882-9F02-2440046547B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17C588-D8CD-422D-AEC4-D908C2F4C9F7}" type="presOf" srcId="{4522ECDE-4BFD-4491-B6BA-4DDF50C0B94D}" destId="{CB02CFC0-3BEB-419B-B5EB-C911D0616B62}" srcOrd="0" destOrd="0" presId="urn:microsoft.com/office/officeart/2005/8/layout/venn1"/>
    <dgm:cxn modelId="{9FB80B00-6117-4AC3-98E6-AA45B93E1AEF}" type="presOf" srcId="{B94E4B15-A699-4145-8F33-A2E513D12988}" destId="{ED084DB4-9DB8-4B50-BE7B-E319D8977FB0}" srcOrd="0" destOrd="0" presId="urn:microsoft.com/office/officeart/2005/8/layout/venn1"/>
    <dgm:cxn modelId="{EE6F4534-6DC8-46AF-B68F-45A589E38615}" type="presOf" srcId="{30A3A54D-239F-4904-9513-398AF9C00CC5}" destId="{20F8ADB9-DBE1-484E-A639-4665A352C438}" srcOrd="1" destOrd="0" presId="urn:microsoft.com/office/officeart/2005/8/layout/venn1"/>
    <dgm:cxn modelId="{43655259-52D9-4B00-B6F2-AE4DEE272A36}" srcId="{4522ECDE-4BFD-4491-B6BA-4DDF50C0B94D}" destId="{30A3A54D-239F-4904-9513-398AF9C00CC5}" srcOrd="0" destOrd="0" parTransId="{5DD2F10B-B5A6-44FF-87E3-5E13416BAC3A}" sibTransId="{506E197B-EBC9-47EE-BECD-56A3F2D3D3DD}"/>
    <dgm:cxn modelId="{D7B18CE6-37B4-4F73-8AAD-4CFD0431C141}" type="presOf" srcId="{B94E4B15-A699-4145-8F33-A2E513D12988}" destId="{B4CDFA13-938C-455F-93E2-DCC51B22C1D0}" srcOrd="1" destOrd="0" presId="urn:microsoft.com/office/officeart/2005/8/layout/venn1"/>
    <dgm:cxn modelId="{45ED24D0-C82A-4505-89FC-1CEBFE45A47B}" srcId="{4522ECDE-4BFD-4491-B6BA-4DDF50C0B94D}" destId="{71DA9691-7EBF-4882-9F02-2440046547BB}" srcOrd="2" destOrd="0" parTransId="{2AA5BDB2-8C58-419C-8853-67C0CF30224B}" sibTransId="{75CDD2B6-E583-46DC-BDA5-13FBA4DCA4DD}"/>
    <dgm:cxn modelId="{F7E9A338-3604-44D6-8E8E-0928D29DB09B}" srcId="{4522ECDE-4BFD-4491-B6BA-4DDF50C0B94D}" destId="{B94E4B15-A699-4145-8F33-A2E513D12988}" srcOrd="1" destOrd="0" parTransId="{C85B0137-103A-45F7-9EC0-6831009665B8}" sibTransId="{6D111161-E0EA-4135-8C57-9A07FD893568}"/>
    <dgm:cxn modelId="{BD0688C8-3652-4CC3-93F9-BA7FE0AD270A}" type="presOf" srcId="{30A3A54D-239F-4904-9513-398AF9C00CC5}" destId="{DE5B8AA8-8BBB-45AC-B2FB-EEB85D448A2F}" srcOrd="0" destOrd="0" presId="urn:microsoft.com/office/officeart/2005/8/layout/venn1"/>
    <dgm:cxn modelId="{E9F069A0-87D8-4F62-83CD-121217A63CA5}" type="presOf" srcId="{71DA9691-7EBF-4882-9F02-2440046547BB}" destId="{94999242-A188-4F37-A76E-512FFD0217A4}" srcOrd="0" destOrd="0" presId="urn:microsoft.com/office/officeart/2005/8/layout/venn1"/>
    <dgm:cxn modelId="{AF44A015-69D9-4A57-9347-007123E0D850}" type="presOf" srcId="{71DA9691-7EBF-4882-9F02-2440046547BB}" destId="{5103B864-C573-4BCB-A9D7-F65EB93F275F}" srcOrd="1" destOrd="0" presId="urn:microsoft.com/office/officeart/2005/8/layout/venn1"/>
    <dgm:cxn modelId="{1227D50A-CBB7-4AF2-ADB4-51720D5E7F2D}" type="presParOf" srcId="{CB02CFC0-3BEB-419B-B5EB-C911D0616B62}" destId="{DE5B8AA8-8BBB-45AC-B2FB-EEB85D448A2F}" srcOrd="0" destOrd="0" presId="urn:microsoft.com/office/officeart/2005/8/layout/venn1"/>
    <dgm:cxn modelId="{1FAC16A0-64DB-4A9B-9109-5CD5CA57524C}" type="presParOf" srcId="{CB02CFC0-3BEB-419B-B5EB-C911D0616B62}" destId="{20F8ADB9-DBE1-484E-A639-4665A352C438}" srcOrd="1" destOrd="0" presId="urn:microsoft.com/office/officeart/2005/8/layout/venn1"/>
    <dgm:cxn modelId="{988A6AED-E761-487D-B715-B2B269802896}" type="presParOf" srcId="{CB02CFC0-3BEB-419B-B5EB-C911D0616B62}" destId="{ED084DB4-9DB8-4B50-BE7B-E319D8977FB0}" srcOrd="2" destOrd="0" presId="urn:microsoft.com/office/officeart/2005/8/layout/venn1"/>
    <dgm:cxn modelId="{9567C2A3-CBA2-48FE-A691-BD35E90F031A}" type="presParOf" srcId="{CB02CFC0-3BEB-419B-B5EB-C911D0616B62}" destId="{B4CDFA13-938C-455F-93E2-DCC51B22C1D0}" srcOrd="3" destOrd="0" presId="urn:microsoft.com/office/officeart/2005/8/layout/venn1"/>
    <dgm:cxn modelId="{2BF0CF01-2B26-4824-A5F2-E4CA62F35806}" type="presParOf" srcId="{CB02CFC0-3BEB-419B-B5EB-C911D0616B62}" destId="{94999242-A188-4F37-A76E-512FFD0217A4}" srcOrd="4" destOrd="0" presId="urn:microsoft.com/office/officeart/2005/8/layout/venn1"/>
    <dgm:cxn modelId="{F6950DC6-0984-4FB8-8A5E-13A1D99CE982}" type="presParOf" srcId="{CB02CFC0-3BEB-419B-B5EB-C911D0616B62}" destId="{5103B864-C573-4BCB-A9D7-F65EB93F275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B8AA8-8BBB-45AC-B2FB-EEB85D448A2F}">
      <dsp:nvSpPr>
        <dsp:cNvPr id="0" name=""/>
        <dsp:cNvSpPr/>
      </dsp:nvSpPr>
      <dsp:spPr>
        <a:xfrm>
          <a:off x="1872205" y="148594"/>
          <a:ext cx="5053200" cy="21892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Excellence</a:t>
          </a:r>
          <a:endParaRPr lang="en-GB" sz="3600" kern="1200" dirty="0"/>
        </a:p>
      </dsp:txBody>
      <dsp:txXfrm>
        <a:off x="2545965" y="531715"/>
        <a:ext cx="3705680" cy="985168"/>
      </dsp:txXfrm>
    </dsp:sp>
    <dsp:sp modelId="{ED084DB4-9DB8-4B50-BE7B-E319D8977FB0}">
      <dsp:nvSpPr>
        <dsp:cNvPr id="0" name=""/>
        <dsp:cNvSpPr/>
      </dsp:nvSpPr>
      <dsp:spPr>
        <a:xfrm>
          <a:off x="3618284" y="1263363"/>
          <a:ext cx="5953257" cy="1654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Implementation</a:t>
          </a:r>
          <a:endParaRPr lang="en-GB" sz="3600" kern="1200" dirty="0"/>
        </a:p>
      </dsp:txBody>
      <dsp:txXfrm>
        <a:off x="5438989" y="1690710"/>
        <a:ext cx="3571954" cy="909833"/>
      </dsp:txXfrm>
    </dsp:sp>
    <dsp:sp modelId="{94999242-A188-4F37-A76E-512FFD0217A4}">
      <dsp:nvSpPr>
        <dsp:cNvPr id="0" name=""/>
        <dsp:cNvSpPr/>
      </dsp:nvSpPr>
      <dsp:spPr>
        <a:xfrm>
          <a:off x="1213788" y="1421864"/>
          <a:ext cx="3201888" cy="14493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Impact</a:t>
          </a:r>
          <a:endParaRPr lang="en-GB" sz="3600" kern="1200" dirty="0"/>
        </a:p>
      </dsp:txBody>
      <dsp:txXfrm>
        <a:off x="1515299" y="1796268"/>
        <a:ext cx="1921133" cy="797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pPr/>
              <a:t>6/2/2017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pPr/>
              <a:t>6/2/2017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DA68-EDA6-465D-8BC4-CC11E52E0C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5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DA68-EDA6-465D-8BC4-CC11E52E0C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4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DA68-EDA6-465D-8BC4-CC11E52E0C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4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7813"/>
            <a:ext cx="103605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8883" y="1600201"/>
            <a:ext cx="5078677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00707" y="1600201"/>
            <a:ext cx="5078677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8883" y="6251575"/>
            <a:ext cx="2640912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69236" y="6248400"/>
            <a:ext cx="3961368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0045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fld id="{F11A2C2D-613F-4505-958B-2AB973F19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cid:55097de8-5199-4287-ac4a-ac62f2f4cf15@staffmail.ul.ie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6/2/2017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cid:55097de8-5199-4287-ac4a-ac62f2f4cf15@staffmail.ul.ie"/>
          <p:cNvPicPr/>
          <p:nvPr userDrawn="1"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6" y="309841"/>
            <a:ext cx="103632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libre2020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e2020.eu/" TargetMode="External"/><Relationship Id="rId2" Type="http://schemas.openxmlformats.org/officeDocument/2006/relationships/hyperlink" Target="http://stokes.ie/author/mauricecollin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biLevel thresh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844" y="3319692"/>
            <a:ext cx="10297144" cy="224574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BBI Coordination - What's involved? The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LIBRE example</a:t>
            </a:r>
          </a:p>
          <a:p>
            <a:endParaRPr lang="en-US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BBI Event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June 6</a:t>
            </a:r>
            <a:r>
              <a:rPr lang="en-US" sz="3600" baseline="30000" dirty="0" smtClean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2017 </a:t>
            </a: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Dr Maurice N Collins</a:t>
            </a:r>
            <a:endParaRPr lang="en-US" sz="3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6552"/>
            <a:ext cx="4150195" cy="30379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27" y="-16552"/>
            <a:ext cx="3721898" cy="2807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3554"/>
            <a:ext cx="6120680" cy="1365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0" y="5453553"/>
            <a:ext cx="5924130" cy="13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TIPS 4. Address Expected Impact and More….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936558" y="3861048"/>
            <a:ext cx="4038600" cy="2406978"/>
          </a:xfrm>
        </p:spPr>
        <p:txBody>
          <a:bodyPr>
            <a:normAutofit/>
          </a:bodyPr>
          <a:lstStyle/>
          <a:p>
            <a:r>
              <a:rPr lang="en-GB" dirty="0" smtClean="0"/>
              <a:t>Strategic Impact</a:t>
            </a:r>
          </a:p>
          <a:p>
            <a:r>
              <a:rPr lang="en-GB" dirty="0" smtClean="0"/>
              <a:t>Industrial Impact</a:t>
            </a:r>
          </a:p>
          <a:p>
            <a:r>
              <a:rPr lang="en-GB" dirty="0" smtClean="0"/>
              <a:t>Scientific Impact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0612" y="3861049"/>
            <a:ext cx="4038600" cy="2265115"/>
          </a:xfrm>
        </p:spPr>
        <p:txBody>
          <a:bodyPr>
            <a:normAutofit/>
          </a:bodyPr>
          <a:lstStyle/>
          <a:p>
            <a:r>
              <a:rPr lang="en-GB" dirty="0" smtClean="0"/>
              <a:t>Environmental and Sustainability Impact</a:t>
            </a:r>
          </a:p>
          <a:p>
            <a:r>
              <a:rPr lang="en-GB" dirty="0" smtClean="0"/>
              <a:t>Policy Impact</a:t>
            </a:r>
          </a:p>
          <a:p>
            <a:r>
              <a:rPr lang="en-GB" dirty="0" smtClean="0"/>
              <a:t>Boosting EU competitiveness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20" y="1700809"/>
            <a:ext cx="8131276" cy="20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1268760"/>
            <a:ext cx="5040560" cy="553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274638"/>
            <a:ext cx="9557322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TIPS 5. Highlight Key Points in the text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2132857"/>
            <a:ext cx="8229600" cy="19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7948" y="2708920"/>
            <a:ext cx="8064896" cy="73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Post Award - The Role of the Coordinator in a H2020 Proposal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09836" y="1844824"/>
            <a:ext cx="836327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Description of Actions</a:t>
            </a:r>
          </a:p>
          <a:p>
            <a:r>
              <a:rPr lang="en-GB" dirty="0" smtClean="0"/>
              <a:t>Consortium Agreement</a:t>
            </a:r>
          </a:p>
          <a:p>
            <a:r>
              <a:rPr lang="en-GB" dirty="0" smtClean="0"/>
              <a:t>Grant Agreement</a:t>
            </a:r>
          </a:p>
          <a:p>
            <a:r>
              <a:rPr lang="en-GB" dirty="0"/>
              <a:t>Legal Entity Appointed Representative (</a:t>
            </a:r>
            <a:r>
              <a:rPr lang="en-GB" b="1" dirty="0"/>
              <a:t>LEAR</a:t>
            </a:r>
            <a:r>
              <a:rPr lang="en-GB" dirty="0"/>
              <a:t>) 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944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41884" y="0"/>
            <a:ext cx="9753600" cy="1325562"/>
          </a:xfrm>
        </p:spPr>
        <p:txBody>
          <a:bodyPr>
            <a:normAutofit/>
          </a:bodyPr>
          <a:lstStyle/>
          <a:p>
            <a:r>
              <a:rPr lang="en-GB" dirty="0" smtClean="0"/>
              <a:t>The Role of the Coordinator in a H2020 Proposal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49796" y="1600200"/>
            <a:ext cx="8795320" cy="477058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Manage financial accounting for all partners</a:t>
            </a:r>
          </a:p>
          <a:p>
            <a:r>
              <a:rPr lang="en-GB" dirty="0" smtClean="0"/>
              <a:t>Monitor project progress based on WP Plans </a:t>
            </a:r>
            <a:r>
              <a:rPr lang="en-GB" dirty="0"/>
              <a:t>and Liaise with WP </a:t>
            </a:r>
            <a:r>
              <a:rPr lang="en-GB" dirty="0" smtClean="0"/>
              <a:t>leaders</a:t>
            </a:r>
          </a:p>
          <a:p>
            <a:r>
              <a:rPr lang="en-GB" dirty="0"/>
              <a:t>M</a:t>
            </a:r>
            <a:r>
              <a:rPr lang="en-GB" dirty="0" smtClean="0"/>
              <a:t>anage progress meetings and reports</a:t>
            </a:r>
          </a:p>
          <a:p>
            <a:r>
              <a:rPr lang="en-GB" dirty="0" smtClean="0"/>
              <a:t>Mitigate risks</a:t>
            </a:r>
          </a:p>
          <a:p>
            <a:r>
              <a:rPr lang="en-GB" dirty="0" smtClean="0"/>
              <a:t>Contribute to the Technical objectives</a:t>
            </a:r>
          </a:p>
          <a:p>
            <a:r>
              <a:rPr lang="en-GB" dirty="0" smtClean="0"/>
              <a:t>Mange KPIs and In-kind contributions</a:t>
            </a:r>
          </a:p>
          <a:p>
            <a:r>
              <a:rPr lang="en-GB" dirty="0" smtClean="0"/>
              <a:t>Chair Dissemination, Business planning and Exploitation activities</a:t>
            </a:r>
          </a:p>
          <a:p>
            <a:r>
              <a:rPr lang="en-GB" dirty="0" smtClean="0"/>
              <a:t>Regular contact with the Project officer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2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35888"/>
            <a:ext cx="9753600" cy="799658"/>
          </a:xfrm>
        </p:spPr>
        <p:txBody>
          <a:bodyPr/>
          <a:lstStyle/>
          <a:p>
            <a:r>
              <a:rPr lang="en-GB" dirty="0" smtClean="0"/>
              <a:t>Dissemination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917" y="1279540"/>
            <a:ext cx="9753600" cy="2941548"/>
          </a:xfrm>
        </p:spPr>
        <p:txBody>
          <a:bodyPr/>
          <a:lstStyle/>
          <a:p>
            <a:pPr marL="45720" indent="0">
              <a:buNone/>
            </a:pPr>
            <a:endParaRPr lang="en-GB" b="1" u="sng" dirty="0" smtClean="0">
              <a:hlinkClick r:id="rId2"/>
            </a:endParaRPr>
          </a:p>
          <a:p>
            <a:pPr marL="45720" indent="0">
              <a:buNone/>
            </a:pPr>
            <a:endParaRPr lang="en-GB" b="1" u="sng" dirty="0">
              <a:hlinkClick r:id="rId2"/>
            </a:endParaRPr>
          </a:p>
          <a:p>
            <a:pPr marL="45720" indent="0">
              <a:buNone/>
            </a:pPr>
            <a:endParaRPr lang="en-GB" b="1" u="sng" dirty="0" smtClean="0">
              <a:hlinkClick r:id="rId2"/>
            </a:endParaRPr>
          </a:p>
          <a:p>
            <a:pPr marL="45720" indent="0">
              <a:buNone/>
            </a:pPr>
            <a:endParaRPr lang="en-GB" b="1" u="sng" dirty="0">
              <a:hlinkClick r:id="rId2"/>
            </a:endParaRPr>
          </a:p>
          <a:p>
            <a:pPr marL="45720" indent="0">
              <a:buNone/>
            </a:pPr>
            <a:endParaRPr lang="en-GB" b="1" u="sng" dirty="0" smtClean="0">
              <a:hlinkClick r:id="rId2"/>
            </a:endParaRPr>
          </a:p>
          <a:p>
            <a:pPr marL="45720" indent="0">
              <a:buNone/>
            </a:pPr>
            <a:endParaRPr lang="en-GB" b="1" u="sng" dirty="0" smtClean="0">
              <a:hlinkClick r:id="rId2"/>
            </a:endParaRP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26" y="1088187"/>
            <a:ext cx="4649217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279540"/>
            <a:ext cx="4824536" cy="24976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29916" y="900975"/>
            <a:ext cx="41044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rgbClr val="92D050"/>
                </a:solidFill>
              </a:rPr>
              <a:t>@libre2020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</p:txBody>
      </p:sp>
      <p:pic>
        <p:nvPicPr>
          <p:cNvPr id="8" name="Content Placeholder 3" descr="C:\Users\Maurice Collins\AppData\Local\Microsoft\Windows\INetCache\Content.Outlook\DG7GS6VG\LIBRE2020 (002)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7" y="3965269"/>
            <a:ext cx="561662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8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r>
              <a:rPr lang="en-GB" dirty="0" smtClean="0"/>
              <a:t>Post Award Benefits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64" y="1830389"/>
            <a:ext cx="6867921" cy="619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20" y="1319801"/>
            <a:ext cx="1504950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56" y="3068960"/>
            <a:ext cx="3533229" cy="1877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56" y="2145035"/>
            <a:ext cx="2114550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447" y="3488079"/>
            <a:ext cx="6400800" cy="1304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447" y="2802279"/>
            <a:ext cx="4905375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321" y="5438775"/>
            <a:ext cx="8124668" cy="1419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2268" y="4946085"/>
            <a:ext cx="28098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5940" y="116632"/>
            <a:ext cx="8445624" cy="792088"/>
          </a:xfrm>
        </p:spPr>
        <p:txBody>
          <a:bodyPr/>
          <a:lstStyle/>
          <a:p>
            <a:r>
              <a:rPr lang="en-GB" dirty="0" smtClean="0"/>
              <a:t>Things to Consider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01924" y="1093760"/>
            <a:ext cx="4040188" cy="6397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Factors We Can’t Control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341884" y="2348880"/>
            <a:ext cx="4040188" cy="395128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en-US" dirty="0" smtClean="0"/>
              <a:t>Stiff </a:t>
            </a:r>
            <a:r>
              <a:rPr lang="en-US" altLang="en-US" dirty="0"/>
              <a:t>competition from other applicants</a:t>
            </a:r>
          </a:p>
          <a:p>
            <a:r>
              <a:rPr lang="en-US" altLang="en-US" dirty="0"/>
              <a:t>Limited availability of funds for certain program areas within funding agency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6318" y="1088535"/>
            <a:ext cx="4041775" cy="6397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Factors We Can </a:t>
            </a:r>
            <a:r>
              <a:rPr lang="en-US" altLang="en-US" dirty="0" smtClean="0"/>
              <a:t>Control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6404797" y="2349106"/>
            <a:ext cx="4041775" cy="3951288"/>
          </a:xfrm>
        </p:spPr>
        <p:txBody>
          <a:bodyPr/>
          <a:lstStyle/>
          <a:p>
            <a:r>
              <a:rPr lang="en-US" altLang="en-US" dirty="0" smtClean="0"/>
              <a:t>Quality of your proposal</a:t>
            </a:r>
          </a:p>
          <a:p>
            <a:r>
              <a:rPr lang="en-US" altLang="en-US" dirty="0" smtClean="0"/>
              <a:t>Requires careful research and planning</a:t>
            </a:r>
          </a:p>
          <a:p>
            <a:r>
              <a:rPr lang="en-US" altLang="en-US" dirty="0" smtClean="0"/>
              <a:t>Requires meticulous execution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02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LIBRE?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836" y="2073867"/>
            <a:ext cx="4708525" cy="385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8420" y="1988840"/>
            <a:ext cx="4708734" cy="4343400"/>
          </a:xfrm>
        </p:spPr>
        <p:txBody>
          <a:bodyPr/>
          <a:lstStyle/>
          <a:p>
            <a:r>
              <a:rPr lang="en-GB" dirty="0" smtClean="0"/>
              <a:t>Move away from petroleum based materials</a:t>
            </a:r>
          </a:p>
          <a:p>
            <a:r>
              <a:rPr lang="en-GB" dirty="0" smtClean="0"/>
              <a:t>Increased Sustainability</a:t>
            </a:r>
          </a:p>
          <a:p>
            <a:r>
              <a:rPr lang="en-GB" dirty="0" smtClean="0"/>
              <a:t>Reductions in energy consumption and greenhouse gas emissions</a:t>
            </a:r>
          </a:p>
          <a:p>
            <a:r>
              <a:rPr lang="en-GB" dirty="0" smtClean="0"/>
              <a:t>Non-Solvent processing</a:t>
            </a:r>
          </a:p>
          <a:p>
            <a:r>
              <a:rPr lang="en-GB" dirty="0"/>
              <a:t>Cost reduction</a:t>
            </a: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3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Rectangle 7"/>
          <p:cNvSpPr>
            <a:spLocks noGrp="1" noChangeArrowheads="1"/>
          </p:cNvSpPr>
          <p:nvPr>
            <p:ph type="title"/>
          </p:nvPr>
        </p:nvSpPr>
        <p:spPr>
          <a:xfrm>
            <a:off x="1413892" y="277813"/>
            <a:ext cx="10165492" cy="846931"/>
          </a:xfrm>
        </p:spPr>
        <p:txBody>
          <a:bodyPr/>
          <a:lstStyle/>
          <a:p>
            <a:r>
              <a:rPr lang="en-US" altLang="en-US" dirty="0" smtClean="0"/>
              <a:t>People Who helped along the way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1804" y="1444421"/>
            <a:ext cx="10585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Dr </a:t>
            </a:r>
            <a:r>
              <a:rPr lang="en-GB" sz="4000" dirty="0" err="1" smtClean="0"/>
              <a:t>Cathal</a:t>
            </a:r>
            <a:r>
              <a:rPr lang="en-GB" sz="4000" dirty="0" smtClean="0"/>
              <a:t> </a:t>
            </a:r>
            <a:r>
              <a:rPr lang="en-GB" sz="4000" dirty="0" err="1" smtClean="0"/>
              <a:t>Linnane</a:t>
            </a:r>
            <a:r>
              <a:rPr lang="en-GB" sz="4000" dirty="0" smtClean="0"/>
              <a:t>  (UL Research Office)</a:t>
            </a:r>
            <a:endParaRPr lang="en-GB" sz="4000" dirty="0"/>
          </a:p>
          <a:p>
            <a:endParaRPr lang="en-GB" sz="4000" dirty="0"/>
          </a:p>
          <a:p>
            <a:r>
              <a:rPr lang="en-GB" sz="4000" dirty="0" smtClean="0"/>
              <a:t>Mr Patrick Barrett (National Contact Point)</a:t>
            </a:r>
            <a:endParaRPr lang="en-GB" sz="4000" dirty="0"/>
          </a:p>
          <a:p>
            <a:endParaRPr lang="en-GB" sz="4000" dirty="0" smtClean="0"/>
          </a:p>
          <a:p>
            <a:r>
              <a:rPr lang="en-GB" sz="4000" dirty="0" smtClean="0"/>
              <a:t>Dr Terry </a:t>
            </a:r>
            <a:r>
              <a:rPr lang="en-GB" sz="4000" dirty="0" err="1" smtClean="0"/>
              <a:t>McGrail</a:t>
            </a:r>
            <a:r>
              <a:rPr lang="en-GB" sz="4000" dirty="0" smtClean="0"/>
              <a:t> (ICOMP)</a:t>
            </a:r>
          </a:p>
          <a:p>
            <a:endParaRPr lang="en-GB" sz="4000" dirty="0"/>
          </a:p>
          <a:p>
            <a:r>
              <a:rPr lang="en-GB" sz="4000" dirty="0" smtClean="0"/>
              <a:t>Dr Erik </a:t>
            </a:r>
            <a:r>
              <a:rPr lang="en-GB" sz="4000" smtClean="0"/>
              <a:t>Frank (ITCF)</a:t>
            </a:r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14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124" y="5085184"/>
            <a:ext cx="9753600" cy="1325562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Thank you for your attention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764" y="1556792"/>
            <a:ext cx="11377264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b="1" dirty="0" smtClean="0"/>
              <a:t>Acknowledgement</a:t>
            </a:r>
          </a:p>
          <a:p>
            <a:pPr>
              <a:lnSpc>
                <a:spcPct val="90000"/>
              </a:lnSpc>
            </a:pPr>
            <a:endParaRPr lang="en-GB" sz="3600" dirty="0"/>
          </a:p>
          <a:p>
            <a:pPr>
              <a:lnSpc>
                <a:spcPct val="90000"/>
              </a:lnSpc>
            </a:pPr>
            <a:r>
              <a:rPr lang="en-GB" sz="3600" dirty="0" smtClean="0"/>
              <a:t>This project has received funding from the Bio Based Industries Joint Undertaking under the European Union’s Horizon 2020 research and innovation programme under grant agreement No 720707.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007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332656"/>
            <a:ext cx="9701338" cy="10661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Background and Becoming </a:t>
            </a:r>
            <a:r>
              <a:rPr lang="en-GB" dirty="0" smtClean="0"/>
              <a:t>Aware of the 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1556792"/>
            <a:ext cx="9753600" cy="4343400"/>
          </a:xfrm>
        </p:spPr>
        <p:txBody>
          <a:bodyPr/>
          <a:lstStyle/>
          <a:p>
            <a:r>
              <a:rPr lang="en-GB" dirty="0" smtClean="0"/>
              <a:t>Biomaterials – Biopolymers – Medicine and Electronics</a:t>
            </a:r>
          </a:p>
          <a:p>
            <a:r>
              <a:rPr lang="en-GB" dirty="0" smtClean="0"/>
              <a:t>NCP </a:t>
            </a:r>
            <a:endParaRPr lang="en-GB" dirty="0" smtClean="0"/>
          </a:p>
          <a:p>
            <a:r>
              <a:rPr lang="en-GB" dirty="0" smtClean="0"/>
              <a:t>Research Office @ UL</a:t>
            </a:r>
          </a:p>
          <a:p>
            <a:r>
              <a:rPr lang="en-GB" dirty="0" smtClean="0"/>
              <a:t>Brokerage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50106"/>
          </a:xfrm>
        </p:spPr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25860" y="1916832"/>
            <a:ext cx="9753600" cy="3391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100" dirty="0" smtClean="0"/>
              <a:t>Dr Maurice N Collins BSc MSc PhD MRSC</a:t>
            </a:r>
          </a:p>
          <a:p>
            <a:r>
              <a:rPr lang="en-GB" sz="5100" dirty="0" smtClean="0">
                <a:hlinkClick r:id="rId2"/>
              </a:rPr>
              <a:t>http://stokes.ie/author/mauricecollins/</a:t>
            </a:r>
            <a:endParaRPr lang="en-GB" sz="5100" dirty="0" smtClean="0"/>
          </a:p>
          <a:p>
            <a:r>
              <a:rPr lang="en-GB" sz="5100" dirty="0" smtClean="0">
                <a:hlinkClick r:id="rId3"/>
              </a:rPr>
              <a:t>www.Libre2020.eu</a:t>
            </a:r>
            <a:endParaRPr lang="en-GB" sz="5100" dirty="0" smtClean="0"/>
          </a:p>
          <a:p>
            <a:r>
              <a:rPr lang="en-GB" sz="5100" dirty="0" smtClean="0"/>
              <a:t>@libre2020</a:t>
            </a:r>
          </a:p>
          <a:p>
            <a:r>
              <a:rPr lang="en-GB" sz="5100" dirty="0" smtClean="0"/>
              <a:t>@</a:t>
            </a:r>
            <a:r>
              <a:rPr lang="en-GB" sz="5100" dirty="0" err="1" smtClean="0"/>
              <a:t>DrMNCollins</a:t>
            </a:r>
            <a:endParaRPr lang="en-GB" sz="5100" dirty="0" smtClean="0"/>
          </a:p>
          <a:p>
            <a:r>
              <a:rPr lang="en-GB" sz="5100" dirty="0" smtClean="0"/>
              <a:t>Maurice.Collins@ul.ie</a:t>
            </a:r>
            <a:endParaRPr lang="en-GB" sz="5100" dirty="0"/>
          </a:p>
        </p:txBody>
      </p:sp>
      <p:sp>
        <p:nvSpPr>
          <p:cNvPr id="8" name="Rectangle 7"/>
          <p:cNvSpPr/>
          <p:nvPr/>
        </p:nvSpPr>
        <p:spPr>
          <a:xfrm>
            <a:off x="8470676" y="5757255"/>
            <a:ext cx="2949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Best of Luck!</a:t>
            </a:r>
          </a:p>
        </p:txBody>
      </p:sp>
    </p:spTree>
    <p:extLst>
      <p:ext uri="{BB962C8B-B14F-4D97-AF65-F5344CB8AC3E}">
        <p14:creationId xmlns:p14="http://schemas.microsoft.com/office/powerpoint/2010/main" val="23057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116632"/>
            <a:ext cx="8229600" cy="792088"/>
          </a:xfrm>
        </p:spPr>
        <p:txBody>
          <a:bodyPr/>
          <a:lstStyle/>
          <a:p>
            <a:r>
              <a:rPr lang="en-GB" dirty="0" smtClean="0"/>
              <a:t>H2020 Proposals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09836" y="980728"/>
            <a:ext cx="4042792" cy="3951288"/>
          </a:xfrm>
        </p:spPr>
        <p:txBody>
          <a:bodyPr/>
          <a:lstStyle/>
          <a:p>
            <a:r>
              <a:rPr lang="en-GB" sz="2800" dirty="0"/>
              <a:t>Proposal calls on specific topics</a:t>
            </a:r>
          </a:p>
          <a:p>
            <a:r>
              <a:rPr lang="en-GB" sz="2800" dirty="0"/>
              <a:t>Consortiums (Consisting of Universities, RPOs, SMEs and Large Industry)</a:t>
            </a:r>
          </a:p>
          <a:p>
            <a:endParaRPr lang="en-GB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24414541"/>
              </p:ext>
            </p:extLst>
          </p:nvPr>
        </p:nvGraphicFramePr>
        <p:xfrm>
          <a:off x="765820" y="3856472"/>
          <a:ext cx="9721080" cy="287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6310436" y="980728"/>
            <a:ext cx="404279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Partner or coordinator</a:t>
            </a:r>
          </a:p>
          <a:p>
            <a:r>
              <a:rPr lang="en-GB" sz="2800" dirty="0"/>
              <a:t>70 page document plus appendices</a:t>
            </a:r>
          </a:p>
          <a:p>
            <a:r>
              <a:rPr lang="en-GB" sz="2800" dirty="0"/>
              <a:t>Threshold 13/15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92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97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Role of the Coordinator in a H2020 </a:t>
            </a:r>
            <a:r>
              <a:rPr lang="en-GB" dirty="0" smtClean="0"/>
              <a:t>Proposal - Build the Consortium Carefully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988" y="2060849"/>
            <a:ext cx="755151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9916" y="260648"/>
            <a:ext cx="82296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Writing the Proposal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5860" y="1412776"/>
            <a:ext cx="8229600" cy="4525963"/>
          </a:xfrm>
        </p:spPr>
        <p:txBody>
          <a:bodyPr/>
          <a:lstStyle/>
          <a:p>
            <a:pPr lvl="1">
              <a:spcBef>
                <a:spcPct val="65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en-US" sz="3200" dirty="0"/>
              <a:t>Organize proposal according to outline of the call evaluation criteria</a:t>
            </a:r>
          </a:p>
          <a:p>
            <a:pPr lvl="1">
              <a:spcBef>
                <a:spcPct val="65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en-US" sz="3200" dirty="0"/>
              <a:t> Following the prescribed format makes reviewers happy and more generous</a:t>
            </a:r>
          </a:p>
          <a:p>
            <a:pPr lvl="1">
              <a:spcBef>
                <a:spcPct val="65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en-US" sz="3200" dirty="0"/>
              <a:t>Making reviewers work hard hurts you!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29916" y="274638"/>
            <a:ext cx="10061374" cy="680470"/>
          </a:xfrm>
        </p:spPr>
        <p:txBody>
          <a:bodyPr/>
          <a:lstStyle/>
          <a:p>
            <a:r>
              <a:rPr lang="en-GB" dirty="0" smtClean="0"/>
              <a:t>Tips 1. Summary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22004" y="1124745"/>
            <a:ext cx="6048672" cy="4107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6020" y="2708920"/>
            <a:ext cx="2988332" cy="23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972" y="1124744"/>
            <a:ext cx="6552728" cy="146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557908" y="5395417"/>
            <a:ext cx="7344816" cy="2049091"/>
          </a:xfrm>
        </p:spPr>
        <p:txBody>
          <a:bodyPr>
            <a:normAutofit/>
          </a:bodyPr>
          <a:lstStyle/>
          <a:p>
            <a:pPr lvl="1">
              <a:spcBef>
                <a:spcPct val="75000"/>
              </a:spcBef>
              <a:buClr>
                <a:schemeClr val="tx1"/>
              </a:buClr>
              <a:buSzPct val="80000"/>
              <a:buFont typeface="Symbol" pitchFamily="18" charset="2"/>
              <a:buChar char="¨"/>
            </a:pPr>
            <a:r>
              <a:rPr lang="en-US" altLang="en-US" sz="2800" b="1" dirty="0"/>
              <a:t>Summary captures the essence of your proposal – must be clear, concise, well articulated and logical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6" y="1417639"/>
            <a:ext cx="8928992" cy="6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10493422" cy="1325562"/>
          </a:xfrm>
        </p:spPr>
        <p:txBody>
          <a:bodyPr>
            <a:normAutofit/>
          </a:bodyPr>
          <a:lstStyle/>
          <a:p>
            <a:r>
              <a:rPr lang="en-GB" dirty="0" smtClean="0"/>
              <a:t>TIPS 2. Align your proposal Clearly to the 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94" y="2243153"/>
            <a:ext cx="9040519" cy="355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2244" y="2721640"/>
            <a:ext cx="3744416" cy="2809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5940" y="2727246"/>
            <a:ext cx="2135832" cy="2753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9964" y="4437112"/>
            <a:ext cx="3438664" cy="5079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5940" y="3749531"/>
            <a:ext cx="2520280" cy="68758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9964" y="3214350"/>
            <a:ext cx="2520280" cy="2866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9964" y="3501009"/>
            <a:ext cx="5814928" cy="2866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en-GB" dirty="0" smtClean="0"/>
              <a:t>TIPS 3. Tabulate and 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8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332656"/>
            <a:ext cx="6336704" cy="61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052737"/>
            <a:ext cx="7329576" cy="1443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21" y="4725145"/>
            <a:ext cx="6840760" cy="12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CDB7D7-727B-44D4-8100-B4DA40A1A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European continent presentation (widescreen)</Template>
  <TotalTime>0</TotalTime>
  <Words>436</Words>
  <Application>Microsoft Office PowerPoint</Application>
  <PresentationFormat>Custom</PresentationFormat>
  <Paragraphs>96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Symbol</vt:lpstr>
      <vt:lpstr>Wingdings</vt:lpstr>
      <vt:lpstr>Continental Europe 16x9</vt:lpstr>
      <vt:lpstr>PowerPoint Presentation</vt:lpstr>
      <vt:lpstr>Background and Becoming Aware of the Call</vt:lpstr>
      <vt:lpstr>H2020 Proposals</vt:lpstr>
      <vt:lpstr>The Role of the Coordinator in a H2020 Proposal - Build the Consortium Carefully</vt:lpstr>
      <vt:lpstr>Writing the Proposal </vt:lpstr>
      <vt:lpstr>Tips 1. Summary</vt:lpstr>
      <vt:lpstr>TIPS 2. Align your proposal Clearly to the call</vt:lpstr>
      <vt:lpstr>TIPS 3. Tabulate and Bullet</vt:lpstr>
      <vt:lpstr>PowerPoint Presentation</vt:lpstr>
      <vt:lpstr>TIPS 4. Address Expected Impact and More….</vt:lpstr>
      <vt:lpstr>TIPS 5. Highlight Key Points in the text</vt:lpstr>
      <vt:lpstr>Post Award - The Role of the Coordinator in a H2020 Proposal</vt:lpstr>
      <vt:lpstr>The Role of the Coordinator in a H2020 Proposal</vt:lpstr>
      <vt:lpstr>Dissemination</vt:lpstr>
      <vt:lpstr>Post Award Benefits</vt:lpstr>
      <vt:lpstr>Things to Consider</vt:lpstr>
      <vt:lpstr>What is LIBRE?</vt:lpstr>
      <vt:lpstr>People Who helped along the way</vt:lpstr>
      <vt:lpstr>Thank you for your attention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2016-11-02T10:51:55Z</dcterms:created>
  <dcterms:modified xsi:type="dcterms:W3CDTF">2017-06-02T14:04:15Z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